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2"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D4E9E-68A7-4492-BA23-8F7D0C49744D}" type="datetimeFigureOut">
              <a:rPr lang="ru-RU" smtClean="0"/>
              <a:t>14.10.2018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5830A-7868-4E17-95FE-55DEAE9AB525}" type="slidenum">
              <a:rPr lang="ru-RU" smtClean="0"/>
              <a:t>‹#›</a:t>
            </a:fld>
            <a:endParaRPr lang="ru-RU"/>
          </a:p>
        </p:txBody>
      </p:sp>
    </p:spTree>
    <p:extLst>
      <p:ext uri="{BB962C8B-B14F-4D97-AF65-F5344CB8AC3E}">
        <p14:creationId xmlns:p14="http://schemas.microsoft.com/office/powerpoint/2010/main" val="118915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5D5830A-7868-4E17-95FE-55DEAE9AB525}" type="slidenum">
              <a:rPr lang="ru-RU" smtClean="0"/>
              <a:t>12</a:t>
            </a:fld>
            <a:endParaRPr lang="ru-RU"/>
          </a:p>
        </p:txBody>
      </p:sp>
    </p:spTree>
    <p:extLst>
      <p:ext uri="{BB962C8B-B14F-4D97-AF65-F5344CB8AC3E}">
        <p14:creationId xmlns:p14="http://schemas.microsoft.com/office/powerpoint/2010/main" val="97048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err="1" smtClean="0"/>
              <a:t>Content</a:t>
            </a:r>
            <a:r>
              <a:rPr lang="ru-RU" dirty="0" smtClean="0"/>
              <a:t> </a:t>
            </a:r>
            <a:r>
              <a:rPr lang="ru-RU" dirty="0" err="1"/>
              <a:t>of</a:t>
            </a:r>
            <a:r>
              <a:rPr lang="ru-RU" dirty="0"/>
              <a:t> </a:t>
            </a:r>
            <a:r>
              <a:rPr lang="ru-RU" dirty="0" err="1"/>
              <a:t>higher</a:t>
            </a:r>
            <a:r>
              <a:rPr lang="ru-RU" dirty="0"/>
              <a:t> </a:t>
            </a:r>
            <a:r>
              <a:rPr lang="ru-RU" dirty="0" err="1"/>
              <a:t>education</a:t>
            </a:r>
            <a:r>
              <a:rPr lang="ru-RU" dirty="0"/>
              <a:t>.</a:t>
            </a:r>
            <a:br>
              <a:rPr lang="ru-RU" dirty="0"/>
            </a:br>
            <a:endParaRPr lang="ru-RU" dirty="0"/>
          </a:p>
        </p:txBody>
      </p:sp>
      <p:sp>
        <p:nvSpPr>
          <p:cNvPr id="3" name="Подзаголовок 2"/>
          <p:cNvSpPr>
            <a:spLocks noGrp="1"/>
          </p:cNvSpPr>
          <p:nvPr>
            <p:ph type="subTitle" idx="1"/>
          </p:nvPr>
        </p:nvSpPr>
        <p:spPr/>
        <p:txBody>
          <a:bodyPr/>
          <a:lstStyle/>
          <a:p>
            <a:r>
              <a:rPr lang="en-US" b="1" dirty="0">
                <a:solidFill>
                  <a:schemeClr val="tx1"/>
                </a:solidFill>
              </a:rPr>
              <a:t>Lecture 7</a:t>
            </a:r>
            <a:endParaRPr lang="ru-RU" dirty="0">
              <a:solidFill>
                <a:schemeClr val="tx1"/>
              </a:solidFill>
            </a:endParaRPr>
          </a:p>
        </p:txBody>
      </p:sp>
    </p:spTree>
    <p:extLst>
      <p:ext uri="{BB962C8B-B14F-4D97-AF65-F5344CB8AC3E}">
        <p14:creationId xmlns:p14="http://schemas.microsoft.com/office/powerpoint/2010/main" val="94318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err="1"/>
              <a:t>In</a:t>
            </a:r>
            <a:r>
              <a:rPr lang="ru-RU" dirty="0"/>
              <a:t> </a:t>
            </a:r>
            <a:r>
              <a:rPr lang="ru-RU" dirty="0" err="1"/>
              <a:t>the</a:t>
            </a:r>
            <a:r>
              <a:rPr lang="ru-RU" dirty="0"/>
              <a:t> </a:t>
            </a:r>
            <a:r>
              <a:rPr lang="ru-RU" dirty="0" err="1"/>
              <a:t>course</a:t>
            </a:r>
            <a:r>
              <a:rPr lang="ru-RU" dirty="0"/>
              <a:t> </a:t>
            </a:r>
            <a:r>
              <a:rPr lang="ru-RU" dirty="0" err="1"/>
              <a:t>of</a:t>
            </a:r>
            <a:r>
              <a:rPr lang="ru-RU" dirty="0"/>
              <a:t> </a:t>
            </a:r>
            <a:r>
              <a:rPr lang="ru-RU" dirty="0" err="1"/>
              <a:t>teaching</a:t>
            </a:r>
            <a:r>
              <a:rPr lang="ru-RU" dirty="0"/>
              <a:t>, </a:t>
            </a:r>
            <a:r>
              <a:rPr lang="ru-RU" dirty="0" err="1"/>
              <a:t>learning</a:t>
            </a:r>
            <a:r>
              <a:rPr lang="ru-RU" dirty="0"/>
              <a:t>, </a:t>
            </a:r>
            <a:r>
              <a:rPr lang="ru-RU" dirty="0" err="1"/>
              <a:t>the</a:t>
            </a:r>
            <a:r>
              <a:rPr lang="ru-RU" dirty="0"/>
              <a:t> </a:t>
            </a:r>
            <a:r>
              <a:rPr lang="ru-RU" dirty="0" err="1"/>
              <a:t>students</a:t>
            </a:r>
            <a:r>
              <a:rPr lang="ru-RU" dirty="0"/>
              <a:t> </a:t>
            </a:r>
            <a:r>
              <a:rPr lang="ru-RU" dirty="0" err="1"/>
              <a:t>are</a:t>
            </a:r>
            <a:r>
              <a:rPr lang="ru-RU" dirty="0"/>
              <a:t> </a:t>
            </a:r>
            <a:r>
              <a:rPr lang="ru-RU" dirty="0" err="1"/>
              <a:t>obliged</a:t>
            </a:r>
            <a:r>
              <a:rPr lang="ru-RU" dirty="0"/>
              <a:t> </a:t>
            </a:r>
            <a:r>
              <a:rPr lang="ru-RU" dirty="0" err="1"/>
              <a:t>to</a:t>
            </a:r>
            <a:r>
              <a:rPr lang="ru-RU" dirty="0"/>
              <a:t> </a:t>
            </a:r>
            <a:r>
              <a:rPr lang="ru-RU" dirty="0" err="1"/>
              <a:t>understand</a:t>
            </a:r>
            <a:r>
              <a:rPr lang="ru-RU" dirty="0"/>
              <a:t> </a:t>
            </a:r>
            <a:r>
              <a:rPr lang="ru-RU" dirty="0" err="1"/>
              <a:t>the</a:t>
            </a:r>
            <a:r>
              <a:rPr lang="ru-RU" dirty="0"/>
              <a:t> </a:t>
            </a:r>
            <a:r>
              <a:rPr lang="ru-RU" dirty="0" err="1"/>
              <a:t>ideological</a:t>
            </a:r>
            <a:r>
              <a:rPr lang="ru-RU" dirty="0"/>
              <a:t> </a:t>
            </a:r>
            <a:r>
              <a:rPr lang="ru-RU" dirty="0" err="1"/>
              <a:t>and</a:t>
            </a:r>
            <a:r>
              <a:rPr lang="ru-RU" dirty="0"/>
              <a:t> </a:t>
            </a:r>
            <a:r>
              <a:rPr lang="ru-RU" dirty="0" err="1"/>
              <a:t>moral</a:t>
            </a:r>
            <a:r>
              <a:rPr lang="ru-RU" dirty="0"/>
              <a:t>, </a:t>
            </a:r>
            <a:r>
              <a:rPr lang="ru-RU" dirty="0" err="1"/>
              <a:t>aesthetic</a:t>
            </a:r>
            <a:r>
              <a:rPr lang="ru-RU" dirty="0"/>
              <a:t> </a:t>
            </a:r>
            <a:r>
              <a:rPr lang="ru-RU" dirty="0" err="1"/>
              <a:t>ideas</a:t>
            </a:r>
            <a:r>
              <a:rPr lang="ru-RU" dirty="0"/>
              <a:t> </a:t>
            </a:r>
            <a:r>
              <a:rPr lang="ru-RU" dirty="0" err="1"/>
              <a:t>as</a:t>
            </a:r>
            <a:r>
              <a:rPr lang="ru-RU" dirty="0"/>
              <a:t> </a:t>
            </a:r>
            <a:r>
              <a:rPr lang="ru-RU" dirty="0" err="1"/>
              <a:t>the</a:t>
            </a:r>
            <a:r>
              <a:rPr lang="ru-RU" dirty="0"/>
              <a:t> </a:t>
            </a:r>
            <a:r>
              <a:rPr lang="ru-RU" dirty="0" err="1"/>
              <a:t>content</a:t>
            </a:r>
            <a:r>
              <a:rPr lang="ru-RU" dirty="0"/>
              <a:t> </a:t>
            </a:r>
            <a:r>
              <a:rPr lang="ru-RU" dirty="0" err="1"/>
              <a:t>of</a:t>
            </a:r>
            <a:r>
              <a:rPr lang="ru-RU" dirty="0"/>
              <a:t> </a:t>
            </a:r>
            <a:r>
              <a:rPr lang="ru-RU" dirty="0" err="1"/>
              <a:t>education</a:t>
            </a:r>
            <a:r>
              <a:rPr lang="ru-RU" dirty="0"/>
              <a:t>.</a:t>
            </a:r>
          </a:p>
          <a:p>
            <a:r>
              <a:rPr lang="ru-RU" dirty="0"/>
              <a:t> </a:t>
            </a:r>
            <a:r>
              <a:rPr lang="ru-RU" dirty="0" err="1"/>
              <a:t>Of</a:t>
            </a:r>
            <a:r>
              <a:rPr lang="ru-RU" dirty="0"/>
              <a:t> </a:t>
            </a:r>
            <a:r>
              <a:rPr lang="ru-RU" dirty="0" err="1"/>
              <a:t>course</a:t>
            </a:r>
            <a:r>
              <a:rPr lang="ru-RU" dirty="0"/>
              <a:t>, </a:t>
            </a:r>
            <a:r>
              <a:rPr lang="ru-RU" dirty="0" err="1"/>
              <a:t>not</a:t>
            </a:r>
            <a:r>
              <a:rPr lang="ru-RU" dirty="0"/>
              <a:t> </a:t>
            </a:r>
            <a:r>
              <a:rPr lang="ru-RU" dirty="0" err="1"/>
              <a:t>all</a:t>
            </a:r>
            <a:r>
              <a:rPr lang="ru-RU" dirty="0"/>
              <a:t> </a:t>
            </a:r>
            <a:r>
              <a:rPr lang="ru-RU" dirty="0" err="1"/>
              <a:t>elements</a:t>
            </a:r>
            <a:r>
              <a:rPr lang="ru-RU" dirty="0"/>
              <a:t> </a:t>
            </a:r>
            <a:r>
              <a:rPr lang="ru-RU" dirty="0" err="1"/>
              <a:t>of</a:t>
            </a:r>
            <a:r>
              <a:rPr lang="ru-RU" dirty="0"/>
              <a:t> </a:t>
            </a:r>
            <a:r>
              <a:rPr lang="ru-RU" dirty="0" err="1"/>
              <a:t>human</a:t>
            </a:r>
            <a:r>
              <a:rPr lang="ru-RU" dirty="0"/>
              <a:t> </a:t>
            </a:r>
            <a:r>
              <a:rPr lang="ru-RU" dirty="0" err="1"/>
              <a:t>culture</a:t>
            </a:r>
            <a:r>
              <a:rPr lang="ru-RU" dirty="0"/>
              <a:t> </a:t>
            </a:r>
            <a:r>
              <a:rPr lang="ru-RU" dirty="0" err="1"/>
              <a:t>have</a:t>
            </a:r>
            <a:r>
              <a:rPr lang="ru-RU" dirty="0"/>
              <a:t> </a:t>
            </a:r>
            <a:r>
              <a:rPr lang="ru-RU" dirty="0" err="1"/>
              <a:t>been</a:t>
            </a:r>
            <a:r>
              <a:rPr lang="ru-RU" dirty="0"/>
              <a:t> </a:t>
            </a:r>
            <a:r>
              <a:rPr lang="ru-RU" dirty="0" err="1"/>
              <a:t>analyzed</a:t>
            </a:r>
            <a:r>
              <a:rPr lang="ru-RU" dirty="0"/>
              <a:t> </a:t>
            </a:r>
            <a:r>
              <a:rPr lang="ru-RU" dirty="0" err="1"/>
              <a:t>here</a:t>
            </a:r>
            <a:r>
              <a:rPr lang="ru-RU" dirty="0"/>
              <a:t>, </a:t>
            </a:r>
            <a:r>
              <a:rPr lang="ru-RU" dirty="0" err="1"/>
              <a:t>so</a:t>
            </a:r>
            <a:r>
              <a:rPr lang="ru-RU" dirty="0"/>
              <a:t> </a:t>
            </a:r>
            <a:r>
              <a:rPr lang="ru-RU" dirty="0" err="1"/>
              <a:t>it</a:t>
            </a:r>
            <a:r>
              <a:rPr lang="ru-RU" dirty="0"/>
              <a:t> </a:t>
            </a:r>
            <a:r>
              <a:rPr lang="ru-RU" dirty="0" err="1"/>
              <a:t>does</a:t>
            </a:r>
            <a:r>
              <a:rPr lang="ru-RU" dirty="0"/>
              <a:t> </a:t>
            </a:r>
            <a:r>
              <a:rPr lang="ru-RU" dirty="0" err="1"/>
              <a:t>not</a:t>
            </a:r>
            <a:r>
              <a:rPr lang="ru-RU" dirty="0"/>
              <a:t> </a:t>
            </a:r>
            <a:r>
              <a:rPr lang="ru-RU" dirty="0" err="1"/>
              <a:t>disclose</a:t>
            </a:r>
            <a:r>
              <a:rPr lang="ru-RU" dirty="0"/>
              <a:t> </a:t>
            </a:r>
            <a:r>
              <a:rPr lang="ru-RU" dirty="0" err="1"/>
              <a:t>the</a:t>
            </a:r>
            <a:r>
              <a:rPr lang="ru-RU" dirty="0"/>
              <a:t> </a:t>
            </a:r>
            <a:r>
              <a:rPr lang="ru-RU" dirty="0" err="1"/>
              <a:t>basics</a:t>
            </a:r>
            <a:r>
              <a:rPr lang="ru-RU" dirty="0"/>
              <a:t> </a:t>
            </a:r>
            <a:r>
              <a:rPr lang="ru-RU" dirty="0" err="1"/>
              <a:t>of</a:t>
            </a:r>
            <a:r>
              <a:rPr lang="ru-RU" dirty="0"/>
              <a:t> </a:t>
            </a:r>
            <a:r>
              <a:rPr lang="ru-RU" dirty="0" err="1"/>
              <a:t>knowledge</a:t>
            </a:r>
            <a:r>
              <a:rPr lang="ru-RU" dirty="0"/>
              <a:t>, </a:t>
            </a:r>
            <a:r>
              <a:rPr lang="ru-RU" dirty="0" err="1"/>
              <a:t>competence</a:t>
            </a:r>
            <a:r>
              <a:rPr lang="ru-RU" dirty="0"/>
              <a:t> </a:t>
            </a:r>
            <a:r>
              <a:rPr lang="ru-RU" dirty="0" err="1"/>
              <a:t>or</a:t>
            </a:r>
            <a:r>
              <a:rPr lang="ru-RU" dirty="0"/>
              <a:t> </a:t>
            </a:r>
            <a:r>
              <a:rPr lang="ru-RU" dirty="0" err="1"/>
              <a:t>skill</a:t>
            </a:r>
            <a:r>
              <a:rPr lang="ru-RU" dirty="0"/>
              <a:t>. </a:t>
            </a:r>
            <a:r>
              <a:rPr lang="ru-RU" dirty="0" err="1"/>
              <a:t>The</a:t>
            </a:r>
            <a:r>
              <a:rPr lang="ru-RU" dirty="0"/>
              <a:t> </a:t>
            </a:r>
            <a:r>
              <a:rPr lang="ru-RU" dirty="0" err="1"/>
              <a:t>main</a:t>
            </a:r>
            <a:r>
              <a:rPr lang="ru-RU" dirty="0"/>
              <a:t> </a:t>
            </a:r>
            <a:r>
              <a:rPr lang="ru-RU" dirty="0" err="1"/>
              <a:t>components</a:t>
            </a:r>
            <a:r>
              <a:rPr lang="ru-RU" dirty="0"/>
              <a:t> </a:t>
            </a:r>
            <a:r>
              <a:rPr lang="ru-RU" dirty="0" err="1"/>
              <a:t>of</a:t>
            </a:r>
            <a:r>
              <a:rPr lang="ru-RU" dirty="0"/>
              <a:t> </a:t>
            </a:r>
            <a:r>
              <a:rPr lang="ru-RU" dirty="0" err="1"/>
              <a:t>the</a:t>
            </a:r>
            <a:r>
              <a:rPr lang="ru-RU" dirty="0"/>
              <a:t> </a:t>
            </a:r>
            <a:r>
              <a:rPr lang="ru-RU" dirty="0" err="1"/>
              <a:t>content</a:t>
            </a:r>
            <a:r>
              <a:rPr lang="ru-RU" dirty="0"/>
              <a:t> </a:t>
            </a:r>
            <a:r>
              <a:rPr lang="ru-RU" dirty="0" err="1"/>
              <a:t>of</a:t>
            </a:r>
            <a:r>
              <a:rPr lang="ru-RU" dirty="0"/>
              <a:t> </a:t>
            </a:r>
            <a:r>
              <a:rPr lang="ru-RU" dirty="0" err="1"/>
              <a:t>education</a:t>
            </a:r>
            <a:r>
              <a:rPr lang="ru-RU" dirty="0"/>
              <a:t> </a:t>
            </a:r>
            <a:r>
              <a:rPr lang="ru-RU" dirty="0" err="1"/>
              <a:t>are</a:t>
            </a:r>
            <a:r>
              <a:rPr lang="ru-RU" dirty="0"/>
              <a:t> </a:t>
            </a:r>
            <a:r>
              <a:rPr lang="ru-RU" dirty="0" err="1"/>
              <a:t>directly</a:t>
            </a:r>
            <a:r>
              <a:rPr lang="ru-RU" dirty="0"/>
              <a:t> </a:t>
            </a:r>
            <a:r>
              <a:rPr lang="ru-RU" dirty="0" err="1"/>
              <a:t>related</a:t>
            </a:r>
            <a:r>
              <a:rPr lang="ru-RU" dirty="0"/>
              <a:t> </a:t>
            </a:r>
            <a:r>
              <a:rPr lang="ru-RU" dirty="0" err="1"/>
              <a:t>to</a:t>
            </a:r>
            <a:r>
              <a:rPr lang="ru-RU" dirty="0"/>
              <a:t> </a:t>
            </a:r>
            <a:r>
              <a:rPr lang="ru-RU" dirty="0" err="1"/>
              <a:t>the</a:t>
            </a:r>
            <a:r>
              <a:rPr lang="ru-RU" dirty="0"/>
              <a:t> </a:t>
            </a:r>
            <a:r>
              <a:rPr lang="ru-RU" dirty="0" err="1"/>
              <a:t>formation</a:t>
            </a:r>
            <a:r>
              <a:rPr lang="ru-RU" dirty="0"/>
              <a:t> </a:t>
            </a:r>
            <a:r>
              <a:rPr lang="ru-RU" dirty="0" err="1"/>
              <a:t>of</a:t>
            </a:r>
            <a:r>
              <a:rPr lang="ru-RU" dirty="0"/>
              <a:t> </a:t>
            </a:r>
            <a:r>
              <a:rPr lang="ru-RU" dirty="0" err="1"/>
              <a:t>the</a:t>
            </a:r>
            <a:r>
              <a:rPr lang="ru-RU" dirty="0"/>
              <a:t> </a:t>
            </a:r>
            <a:r>
              <a:rPr lang="ru-RU" dirty="0" err="1"/>
              <a:t>above-mentioned</a:t>
            </a:r>
            <a:r>
              <a:rPr lang="ru-RU" dirty="0"/>
              <a:t> </a:t>
            </a:r>
            <a:r>
              <a:rPr lang="ru-RU" dirty="0" err="1"/>
              <a:t>types</a:t>
            </a:r>
            <a:r>
              <a:rPr lang="ru-RU" dirty="0"/>
              <a:t> </a:t>
            </a:r>
            <a:r>
              <a:rPr lang="ru-RU" dirty="0" err="1"/>
              <a:t>of</a:t>
            </a:r>
            <a:r>
              <a:rPr lang="ru-RU" dirty="0"/>
              <a:t> </a:t>
            </a:r>
            <a:r>
              <a:rPr lang="ru-RU" dirty="0" err="1"/>
              <a:t>cultures</a:t>
            </a:r>
            <a:r>
              <a:rPr lang="ru-RU" dirty="0"/>
              <a:t>. </a:t>
            </a:r>
          </a:p>
          <a:p>
            <a:r>
              <a:rPr lang="ru-RU" dirty="0"/>
              <a:t> 	</a:t>
            </a:r>
            <a:r>
              <a:rPr lang="ru-RU" dirty="0" err="1"/>
              <a:t>The</a:t>
            </a:r>
            <a:r>
              <a:rPr lang="ru-RU" dirty="0"/>
              <a:t> </a:t>
            </a:r>
            <a:r>
              <a:rPr lang="ru-RU" dirty="0" err="1"/>
              <a:t>concept</a:t>
            </a:r>
            <a:r>
              <a:rPr lang="ru-RU" dirty="0"/>
              <a:t> </a:t>
            </a:r>
            <a:r>
              <a:rPr lang="ru-RU" dirty="0" err="1"/>
              <a:t>of</a:t>
            </a:r>
            <a:r>
              <a:rPr lang="ru-RU" dirty="0"/>
              <a:t> </a:t>
            </a:r>
            <a:r>
              <a:rPr lang="ru-RU" dirty="0" err="1"/>
              <a:t>education</a:t>
            </a:r>
            <a:r>
              <a:rPr lang="ru-RU" dirty="0"/>
              <a:t> </a:t>
            </a:r>
            <a:r>
              <a:rPr lang="ru-RU" dirty="0" err="1"/>
              <a:t>content</a:t>
            </a:r>
            <a:r>
              <a:rPr lang="ru-RU" dirty="0"/>
              <a:t> </a:t>
            </a:r>
            <a:r>
              <a:rPr lang="ru-RU" dirty="0" err="1"/>
              <a:t>is</a:t>
            </a:r>
            <a:r>
              <a:rPr lang="ru-RU" dirty="0"/>
              <a:t> </a:t>
            </a:r>
            <a:r>
              <a:rPr lang="ru-RU" dirty="0" err="1"/>
              <a:t>consistent</a:t>
            </a:r>
            <a:r>
              <a:rPr lang="ru-RU" dirty="0"/>
              <a:t> </a:t>
            </a:r>
            <a:r>
              <a:rPr lang="ru-RU" dirty="0" err="1"/>
              <a:t>with</a:t>
            </a:r>
            <a:r>
              <a:rPr lang="ru-RU" dirty="0"/>
              <a:t> </a:t>
            </a:r>
            <a:r>
              <a:rPr lang="ru-RU" dirty="0" err="1"/>
              <a:t>human</a:t>
            </a:r>
            <a:r>
              <a:rPr lang="ru-RU" dirty="0"/>
              <a:t> </a:t>
            </a:r>
            <a:r>
              <a:rPr lang="ru-RU" dirty="0" err="1"/>
              <a:t>thinking</a:t>
            </a:r>
            <a:r>
              <a:rPr lang="ru-RU" dirty="0"/>
              <a:t>, </a:t>
            </a:r>
            <a:r>
              <a:rPr lang="ru-RU" dirty="0" err="1"/>
              <a:t>pedagogical</a:t>
            </a:r>
            <a:r>
              <a:rPr lang="ru-RU" dirty="0"/>
              <a:t> </a:t>
            </a:r>
            <a:r>
              <a:rPr lang="ru-RU" dirty="0" err="1"/>
              <a:t>adaptation</a:t>
            </a:r>
            <a:r>
              <a:rPr lang="ru-RU" dirty="0"/>
              <a:t> </a:t>
            </a:r>
            <a:r>
              <a:rPr lang="ru-RU" dirty="0" err="1"/>
              <a:t>in</a:t>
            </a:r>
            <a:r>
              <a:rPr lang="ru-RU" dirty="0"/>
              <a:t> </a:t>
            </a:r>
            <a:r>
              <a:rPr lang="ru-RU" dirty="0" err="1"/>
              <a:t>all</a:t>
            </a:r>
            <a:r>
              <a:rPr lang="ru-RU" dirty="0"/>
              <a:t> </a:t>
            </a:r>
            <a:r>
              <a:rPr lang="ru-RU" dirty="0" err="1"/>
              <a:t>aspects</a:t>
            </a:r>
            <a:r>
              <a:rPr lang="ru-RU" dirty="0"/>
              <a:t> </a:t>
            </a:r>
            <a:r>
              <a:rPr lang="ru-RU" dirty="0" err="1"/>
              <a:t>of</a:t>
            </a:r>
            <a:r>
              <a:rPr lang="ru-RU" dirty="0"/>
              <a:t> </a:t>
            </a:r>
            <a:r>
              <a:rPr lang="ru-RU" dirty="0" err="1"/>
              <a:t>social</a:t>
            </a:r>
            <a:r>
              <a:rPr lang="ru-RU" dirty="0"/>
              <a:t> </a:t>
            </a:r>
            <a:r>
              <a:rPr lang="ru-RU" dirty="0" err="1"/>
              <a:t>practice</a:t>
            </a:r>
            <a:r>
              <a:rPr lang="ru-RU" dirty="0"/>
              <a:t>. </a:t>
            </a:r>
            <a:endParaRPr lang="ru-RU" dirty="0"/>
          </a:p>
        </p:txBody>
      </p:sp>
    </p:spTree>
    <p:extLst>
      <p:ext uri="{BB962C8B-B14F-4D97-AF65-F5344CB8AC3E}">
        <p14:creationId xmlns:p14="http://schemas.microsoft.com/office/powerpoint/2010/main" val="397198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ru-RU" dirty="0" err="1"/>
              <a:t>During</a:t>
            </a:r>
            <a:r>
              <a:rPr lang="ru-RU" dirty="0"/>
              <a:t> </a:t>
            </a:r>
            <a:r>
              <a:rPr lang="ru-RU" dirty="0" err="1"/>
              <a:t>the</a:t>
            </a:r>
            <a:r>
              <a:rPr lang="ru-RU" dirty="0"/>
              <a:t> </a:t>
            </a:r>
            <a:r>
              <a:rPr lang="ru-RU" dirty="0" err="1"/>
              <a:t>implementation</a:t>
            </a:r>
            <a:r>
              <a:rPr lang="ru-RU" dirty="0"/>
              <a:t> </a:t>
            </a:r>
            <a:r>
              <a:rPr lang="ru-RU" dirty="0" err="1"/>
              <a:t>of</a:t>
            </a:r>
            <a:r>
              <a:rPr lang="ru-RU" dirty="0"/>
              <a:t> </a:t>
            </a:r>
            <a:r>
              <a:rPr lang="ru-RU" dirty="0" err="1"/>
              <a:t>the</a:t>
            </a:r>
            <a:r>
              <a:rPr lang="ru-RU" dirty="0"/>
              <a:t> </a:t>
            </a:r>
            <a:r>
              <a:rPr lang="ru-RU" dirty="0" err="1"/>
              <a:t>knowledge</a:t>
            </a:r>
            <a:r>
              <a:rPr lang="ru-RU" dirty="0"/>
              <a:t> </a:t>
            </a:r>
            <a:r>
              <a:rPr lang="ru-RU" dirty="0" err="1"/>
              <a:t>and</a:t>
            </a:r>
            <a:r>
              <a:rPr lang="ru-RU" dirty="0"/>
              <a:t> </a:t>
            </a:r>
            <a:r>
              <a:rPr lang="ru-RU" dirty="0" err="1"/>
              <a:t>experience</a:t>
            </a:r>
            <a:r>
              <a:rPr lang="ru-RU" dirty="0"/>
              <a:t>, </a:t>
            </a:r>
            <a:r>
              <a:rPr lang="ru-RU" dirty="0" err="1"/>
              <a:t>this</a:t>
            </a:r>
            <a:r>
              <a:rPr lang="ru-RU" dirty="0"/>
              <a:t> </a:t>
            </a:r>
            <a:r>
              <a:rPr lang="ru-RU" dirty="0" err="1"/>
              <a:t>concept</a:t>
            </a:r>
            <a:r>
              <a:rPr lang="ru-RU" dirty="0"/>
              <a:t> </a:t>
            </a:r>
            <a:r>
              <a:rPr lang="ru-RU" dirty="0" err="1"/>
              <a:t>introduces</a:t>
            </a:r>
            <a:r>
              <a:rPr lang="ru-RU" dirty="0"/>
              <a:t> </a:t>
            </a:r>
            <a:r>
              <a:rPr lang="ru-RU" dirty="0" err="1"/>
              <a:t>the</a:t>
            </a:r>
            <a:r>
              <a:rPr lang="ru-RU" dirty="0"/>
              <a:t> </a:t>
            </a:r>
            <a:r>
              <a:rPr lang="ru-RU" dirty="0" err="1"/>
              <a:t>practice</a:t>
            </a:r>
            <a:r>
              <a:rPr lang="ru-RU" dirty="0"/>
              <a:t> </a:t>
            </a:r>
            <a:r>
              <a:rPr lang="ru-RU" dirty="0" err="1"/>
              <a:t>of</a:t>
            </a:r>
            <a:r>
              <a:rPr lang="ru-RU" dirty="0"/>
              <a:t> </a:t>
            </a:r>
            <a:r>
              <a:rPr lang="ru-RU" dirty="0" err="1"/>
              <a:t>emotional</a:t>
            </a:r>
            <a:r>
              <a:rPr lang="ru-RU" dirty="0"/>
              <a:t> </a:t>
            </a:r>
            <a:r>
              <a:rPr lang="ru-RU" dirty="0" err="1"/>
              <a:t>communication</a:t>
            </a:r>
            <a:r>
              <a:rPr lang="ru-RU" dirty="0"/>
              <a:t> </a:t>
            </a:r>
            <a:r>
              <a:rPr lang="ru-RU" dirty="0" err="1"/>
              <a:t>of</a:t>
            </a:r>
            <a:r>
              <a:rPr lang="ru-RU" dirty="0"/>
              <a:t> </a:t>
            </a:r>
            <a:r>
              <a:rPr lang="ru-RU" dirty="0" err="1"/>
              <a:t>creative</a:t>
            </a:r>
            <a:r>
              <a:rPr lang="ru-RU" dirty="0"/>
              <a:t> </a:t>
            </a:r>
            <a:r>
              <a:rPr lang="ru-RU" dirty="0" err="1"/>
              <a:t>and</a:t>
            </a:r>
            <a:r>
              <a:rPr lang="ru-RU" dirty="0"/>
              <a:t> </a:t>
            </a:r>
            <a:r>
              <a:rPr lang="ru-RU" dirty="0" err="1"/>
              <a:t>cognitive</a:t>
            </a:r>
            <a:r>
              <a:rPr lang="ru-RU" dirty="0"/>
              <a:t> </a:t>
            </a:r>
            <a:r>
              <a:rPr lang="ru-RU" dirty="0" err="1"/>
              <a:t>activity</a:t>
            </a:r>
            <a:r>
              <a:rPr lang="ru-RU" dirty="0"/>
              <a:t>. </a:t>
            </a:r>
            <a:r>
              <a:rPr lang="ru-RU" dirty="0" err="1"/>
              <a:t>Each</a:t>
            </a:r>
            <a:r>
              <a:rPr lang="ru-RU" dirty="0"/>
              <a:t> </a:t>
            </a:r>
            <a:r>
              <a:rPr lang="ru-RU" dirty="0" err="1"/>
              <a:t>of</a:t>
            </a:r>
            <a:r>
              <a:rPr lang="ru-RU" dirty="0"/>
              <a:t> </a:t>
            </a:r>
            <a:r>
              <a:rPr lang="ru-RU" dirty="0" err="1"/>
              <a:t>these</a:t>
            </a:r>
            <a:r>
              <a:rPr lang="ru-RU" dirty="0"/>
              <a:t> </a:t>
            </a:r>
            <a:r>
              <a:rPr lang="ru-RU" dirty="0" err="1"/>
              <a:t>experiments</a:t>
            </a:r>
            <a:r>
              <a:rPr lang="ru-RU" dirty="0"/>
              <a:t> </a:t>
            </a:r>
            <a:r>
              <a:rPr lang="ru-RU" dirty="0" err="1"/>
              <a:t>is</a:t>
            </a:r>
            <a:r>
              <a:rPr lang="ru-RU" dirty="0"/>
              <a:t> </a:t>
            </a:r>
            <a:r>
              <a:rPr lang="ru-RU" dirty="0" err="1"/>
              <a:t>considered</a:t>
            </a:r>
            <a:r>
              <a:rPr lang="ru-RU" dirty="0"/>
              <a:t> </a:t>
            </a:r>
            <a:r>
              <a:rPr lang="ru-RU" dirty="0" err="1"/>
              <a:t>as</a:t>
            </a:r>
            <a:r>
              <a:rPr lang="ru-RU" dirty="0"/>
              <a:t> a </a:t>
            </a:r>
            <a:r>
              <a:rPr lang="ru-RU" dirty="0" err="1"/>
              <a:t>kind</a:t>
            </a:r>
            <a:r>
              <a:rPr lang="ru-RU" dirty="0"/>
              <a:t> </a:t>
            </a:r>
            <a:r>
              <a:rPr lang="ru-RU" dirty="0" err="1"/>
              <a:t>of</a:t>
            </a:r>
            <a:r>
              <a:rPr lang="ru-RU" dirty="0"/>
              <a:t> </a:t>
            </a:r>
            <a:r>
              <a:rPr lang="ru-RU" dirty="0" err="1"/>
              <a:t>educational</a:t>
            </a:r>
            <a:r>
              <a:rPr lang="ru-RU" dirty="0"/>
              <a:t> </a:t>
            </a:r>
            <a:r>
              <a:rPr lang="ru-RU" dirty="0" err="1"/>
              <a:t>content</a:t>
            </a:r>
            <a:r>
              <a:rPr lang="ru-RU" dirty="0"/>
              <a:t>.</a:t>
            </a:r>
          </a:p>
          <a:p>
            <a:r>
              <a:rPr lang="ru-RU" dirty="0" err="1"/>
              <a:t>That</a:t>
            </a:r>
            <a:r>
              <a:rPr lang="ru-RU" dirty="0"/>
              <a:t> </a:t>
            </a:r>
            <a:r>
              <a:rPr lang="ru-RU" dirty="0" err="1"/>
              <a:t>is</a:t>
            </a:r>
            <a:r>
              <a:rPr lang="ru-RU" dirty="0"/>
              <a:t>:</a:t>
            </a:r>
          </a:p>
          <a:p>
            <a:r>
              <a:rPr lang="ru-RU" dirty="0"/>
              <a:t>- </a:t>
            </a:r>
            <a:r>
              <a:rPr lang="ru-RU" dirty="0" err="1"/>
              <a:t>ability</a:t>
            </a:r>
            <a:r>
              <a:rPr lang="ru-RU" dirty="0"/>
              <a:t> </a:t>
            </a:r>
            <a:r>
              <a:rPr lang="ru-RU" dirty="0" err="1"/>
              <a:t>to</a:t>
            </a:r>
            <a:r>
              <a:rPr lang="ru-RU" dirty="0"/>
              <a:t> </a:t>
            </a:r>
            <a:r>
              <a:rPr lang="ru-RU" dirty="0" err="1"/>
              <a:t>know</a:t>
            </a:r>
            <a:r>
              <a:rPr lang="ru-RU" dirty="0"/>
              <a:t>, </a:t>
            </a:r>
            <a:r>
              <a:rPr lang="ru-RU" dirty="0" err="1"/>
              <a:t>think</a:t>
            </a:r>
            <a:r>
              <a:rPr lang="ru-RU" dirty="0"/>
              <a:t>, </a:t>
            </a:r>
            <a:r>
              <a:rPr lang="ru-RU" dirty="0" err="1"/>
              <a:t>and</a:t>
            </a:r>
            <a:r>
              <a:rPr lang="ru-RU" dirty="0"/>
              <a:t> </a:t>
            </a:r>
            <a:r>
              <a:rPr lang="ru-RU" dirty="0" err="1"/>
              <a:t>implement</a:t>
            </a:r>
            <a:r>
              <a:rPr lang="ru-RU" dirty="0"/>
              <a:t> </a:t>
            </a:r>
            <a:r>
              <a:rPr lang="ru-RU" dirty="0" err="1"/>
              <a:t>nature</a:t>
            </a:r>
            <a:r>
              <a:rPr lang="ru-RU" dirty="0"/>
              <a:t>, </a:t>
            </a:r>
            <a:r>
              <a:rPr lang="ru-RU" dirty="0" err="1"/>
              <a:t>society</a:t>
            </a:r>
            <a:r>
              <a:rPr lang="ru-RU" dirty="0"/>
              <a:t> </a:t>
            </a:r>
            <a:r>
              <a:rPr lang="ru-RU" dirty="0" err="1"/>
              <a:t>and</a:t>
            </a:r>
            <a:r>
              <a:rPr lang="ru-RU" dirty="0"/>
              <a:t> </a:t>
            </a:r>
            <a:r>
              <a:rPr lang="ru-RU" dirty="0" err="1"/>
              <a:t>technology</a:t>
            </a:r>
            <a:r>
              <a:rPr lang="ru-RU" dirty="0"/>
              <a:t>. </a:t>
            </a:r>
            <a:r>
              <a:rPr lang="ru-RU" dirty="0" err="1"/>
              <a:t>By</a:t>
            </a:r>
            <a:r>
              <a:rPr lang="ru-RU" dirty="0"/>
              <a:t> </a:t>
            </a:r>
            <a:r>
              <a:rPr lang="ru-RU" dirty="0" err="1"/>
              <a:t>acquiring</a:t>
            </a:r>
            <a:r>
              <a:rPr lang="ru-RU" dirty="0"/>
              <a:t> </a:t>
            </a:r>
            <a:r>
              <a:rPr lang="ru-RU" dirty="0" err="1"/>
              <a:t>this</a:t>
            </a:r>
            <a:r>
              <a:rPr lang="ru-RU" dirty="0"/>
              <a:t> </a:t>
            </a:r>
            <a:r>
              <a:rPr lang="ru-RU" dirty="0" err="1"/>
              <a:t>knowledge</a:t>
            </a:r>
            <a:r>
              <a:rPr lang="ru-RU" dirty="0"/>
              <a:t> </a:t>
            </a:r>
            <a:r>
              <a:rPr lang="ru-RU" dirty="0" err="1"/>
              <a:t>the</a:t>
            </a:r>
            <a:r>
              <a:rPr lang="ru-RU" dirty="0"/>
              <a:t> </a:t>
            </a:r>
            <a:r>
              <a:rPr lang="ru-RU" dirty="0" err="1"/>
              <a:t>student</a:t>
            </a:r>
            <a:r>
              <a:rPr lang="ru-RU" dirty="0"/>
              <a:t> </a:t>
            </a:r>
            <a:r>
              <a:rPr lang="ru-RU" dirty="0" err="1"/>
              <a:t>provides</a:t>
            </a:r>
            <a:r>
              <a:rPr lang="ru-RU" dirty="0"/>
              <a:t> </a:t>
            </a:r>
            <a:r>
              <a:rPr lang="ru-RU" dirty="0" err="1"/>
              <a:t>the</a:t>
            </a:r>
            <a:r>
              <a:rPr lang="ru-RU" dirty="0"/>
              <a:t> </a:t>
            </a:r>
            <a:r>
              <a:rPr lang="ru-RU" dirty="0" err="1"/>
              <a:t>right</a:t>
            </a:r>
            <a:r>
              <a:rPr lang="ru-RU" dirty="0"/>
              <a:t> </a:t>
            </a:r>
            <a:r>
              <a:rPr lang="ru-RU" dirty="0" err="1"/>
              <a:t>method</a:t>
            </a:r>
            <a:r>
              <a:rPr lang="ru-RU" dirty="0"/>
              <a:t> </a:t>
            </a:r>
            <a:r>
              <a:rPr lang="ru-RU" dirty="0" err="1"/>
              <a:t>of</a:t>
            </a:r>
            <a:r>
              <a:rPr lang="ru-RU" dirty="0"/>
              <a:t> </a:t>
            </a:r>
            <a:r>
              <a:rPr lang="ru-RU" dirty="0" err="1"/>
              <a:t>formation</a:t>
            </a:r>
            <a:r>
              <a:rPr lang="ru-RU" dirty="0"/>
              <a:t> </a:t>
            </a:r>
            <a:r>
              <a:rPr lang="ru-RU" dirty="0" err="1"/>
              <a:t>of</a:t>
            </a:r>
            <a:r>
              <a:rPr lang="ru-RU" dirty="0"/>
              <a:t> </a:t>
            </a:r>
            <a:r>
              <a:rPr lang="ru-RU" dirty="0" err="1"/>
              <a:t>the</a:t>
            </a:r>
            <a:r>
              <a:rPr lang="ru-RU" dirty="0"/>
              <a:t> </a:t>
            </a:r>
            <a:r>
              <a:rPr lang="ru-RU" dirty="0" err="1"/>
              <a:t>true</a:t>
            </a:r>
            <a:r>
              <a:rPr lang="ru-RU" dirty="0"/>
              <a:t> </a:t>
            </a:r>
            <a:r>
              <a:rPr lang="ru-RU" dirty="0" err="1"/>
              <a:t>image</a:t>
            </a:r>
            <a:r>
              <a:rPr lang="ru-RU" dirty="0"/>
              <a:t> </a:t>
            </a:r>
            <a:r>
              <a:rPr lang="ru-RU" dirty="0" err="1"/>
              <a:t>of</a:t>
            </a:r>
            <a:r>
              <a:rPr lang="ru-RU" dirty="0"/>
              <a:t> </a:t>
            </a:r>
            <a:r>
              <a:rPr lang="ru-RU" dirty="0" err="1"/>
              <a:t>the</a:t>
            </a:r>
            <a:r>
              <a:rPr lang="ru-RU" dirty="0"/>
              <a:t> </a:t>
            </a:r>
            <a:r>
              <a:rPr lang="ru-RU" dirty="0" err="1"/>
              <a:t>world</a:t>
            </a:r>
            <a:r>
              <a:rPr lang="ru-RU" dirty="0"/>
              <a:t>, </a:t>
            </a:r>
            <a:r>
              <a:rPr lang="ru-RU" dirty="0" err="1"/>
              <a:t>cognitive</a:t>
            </a:r>
            <a:r>
              <a:rPr lang="ru-RU" dirty="0"/>
              <a:t> </a:t>
            </a:r>
            <a:r>
              <a:rPr lang="ru-RU" dirty="0" err="1"/>
              <a:t>activity</a:t>
            </a:r>
            <a:r>
              <a:rPr lang="ru-RU" dirty="0"/>
              <a:t>;</a:t>
            </a:r>
          </a:p>
          <a:p>
            <a:r>
              <a:rPr lang="ru-RU" dirty="0"/>
              <a:t>- </a:t>
            </a:r>
            <a:r>
              <a:rPr lang="ru-RU" dirty="0" err="1"/>
              <a:t>the</a:t>
            </a:r>
            <a:r>
              <a:rPr lang="ru-RU" dirty="0"/>
              <a:t> </a:t>
            </a:r>
            <a:r>
              <a:rPr lang="ru-RU" dirty="0" err="1"/>
              <a:t>acquisition</a:t>
            </a:r>
            <a:r>
              <a:rPr lang="ru-RU" dirty="0"/>
              <a:t> </a:t>
            </a:r>
            <a:r>
              <a:rPr lang="ru-RU" dirty="0" err="1"/>
              <a:t>of</a:t>
            </a:r>
            <a:r>
              <a:rPr lang="ru-RU" dirty="0"/>
              <a:t> </a:t>
            </a:r>
            <a:r>
              <a:rPr lang="ru-RU" dirty="0" err="1"/>
              <a:t>skills</a:t>
            </a:r>
            <a:r>
              <a:rPr lang="ru-RU" dirty="0"/>
              <a:t>, </a:t>
            </a:r>
            <a:r>
              <a:rPr lang="ru-RU" dirty="0" err="1"/>
              <a:t>knowledge</a:t>
            </a:r>
            <a:r>
              <a:rPr lang="ru-RU" dirty="0"/>
              <a:t> </a:t>
            </a:r>
            <a:r>
              <a:rPr lang="ru-RU" dirty="0" err="1"/>
              <a:t>of</a:t>
            </a:r>
            <a:r>
              <a:rPr lang="ru-RU" dirty="0"/>
              <a:t> </a:t>
            </a:r>
            <a:r>
              <a:rPr lang="ru-RU" dirty="0" err="1"/>
              <a:t>business</a:t>
            </a:r>
            <a:r>
              <a:rPr lang="ru-RU" dirty="0"/>
              <a:t> </a:t>
            </a:r>
            <a:r>
              <a:rPr lang="ru-RU" dirty="0" err="1"/>
              <a:t>skills</a:t>
            </a:r>
            <a:r>
              <a:rPr lang="ru-RU" dirty="0"/>
              <a:t>, </a:t>
            </a:r>
            <a:r>
              <a:rPr lang="ru-RU" dirty="0" err="1"/>
              <a:t>extensive</a:t>
            </a:r>
            <a:r>
              <a:rPr lang="ru-RU" dirty="0"/>
              <a:t> </a:t>
            </a:r>
            <a:r>
              <a:rPr lang="ru-RU" dirty="0" err="1"/>
              <a:t>experience</a:t>
            </a:r>
            <a:r>
              <a:rPr lang="ru-RU" dirty="0"/>
              <a:t> </a:t>
            </a:r>
            <a:r>
              <a:rPr lang="ru-RU" dirty="0" err="1"/>
              <a:t>among</a:t>
            </a:r>
            <a:r>
              <a:rPr lang="ru-RU" dirty="0"/>
              <a:t> </a:t>
            </a:r>
            <a:r>
              <a:rPr lang="ru-RU" dirty="0" err="1"/>
              <a:t>well-known</a:t>
            </a:r>
            <a:r>
              <a:rPr lang="ru-RU" dirty="0"/>
              <a:t> </a:t>
            </a:r>
            <a:r>
              <a:rPr lang="ru-RU" dirty="0" err="1"/>
              <a:t>methods</a:t>
            </a:r>
            <a:r>
              <a:rPr lang="ru-RU" dirty="0"/>
              <a:t> </a:t>
            </a:r>
            <a:r>
              <a:rPr lang="ru-RU" dirty="0" err="1"/>
              <a:t>of</a:t>
            </a:r>
            <a:r>
              <a:rPr lang="ru-RU" dirty="0"/>
              <a:t> </a:t>
            </a:r>
            <a:r>
              <a:rPr lang="ru-RU" dirty="0" err="1"/>
              <a:t>action</a:t>
            </a:r>
            <a:r>
              <a:rPr lang="ru-RU" dirty="0"/>
              <a:t>;</a:t>
            </a:r>
          </a:p>
          <a:p>
            <a:endParaRPr lang="ru-RU" dirty="0"/>
          </a:p>
        </p:txBody>
      </p:sp>
    </p:spTree>
    <p:extLst>
      <p:ext uri="{BB962C8B-B14F-4D97-AF65-F5344CB8AC3E}">
        <p14:creationId xmlns:p14="http://schemas.microsoft.com/office/powerpoint/2010/main" val="1845929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sz="2800" dirty="0"/>
              <a:t>- </a:t>
            </a:r>
            <a:r>
              <a:rPr lang="ru-RU" sz="2800" dirty="0" err="1"/>
              <a:t>creative</a:t>
            </a:r>
            <a:r>
              <a:rPr lang="ru-RU" sz="2800" dirty="0"/>
              <a:t> </a:t>
            </a:r>
            <a:r>
              <a:rPr lang="ru-RU" sz="2800" dirty="0" err="1"/>
              <a:t>search</a:t>
            </a:r>
            <a:r>
              <a:rPr lang="ru-RU" sz="2800" dirty="0"/>
              <a:t> </a:t>
            </a:r>
            <a:r>
              <a:rPr lang="ru-RU" sz="2800" dirty="0" err="1"/>
              <a:t>engagement</a:t>
            </a:r>
            <a:r>
              <a:rPr lang="ru-RU" sz="2800" dirty="0"/>
              <a:t> </a:t>
            </a:r>
            <a:r>
              <a:rPr lang="ru-RU" sz="2800" dirty="0" err="1"/>
              <a:t>is</a:t>
            </a:r>
            <a:r>
              <a:rPr lang="ru-RU" sz="2800" dirty="0"/>
              <a:t> </a:t>
            </a:r>
            <a:r>
              <a:rPr lang="ru-RU" sz="2800" dirty="0" err="1"/>
              <a:t>the</a:t>
            </a:r>
            <a:r>
              <a:rPr lang="ru-RU" sz="2800" dirty="0"/>
              <a:t> </a:t>
            </a:r>
            <a:r>
              <a:rPr lang="ru-RU" sz="2800" dirty="0" err="1"/>
              <a:t>solution</a:t>
            </a:r>
            <a:r>
              <a:rPr lang="ru-RU" sz="2800" dirty="0"/>
              <a:t> </a:t>
            </a:r>
            <a:r>
              <a:rPr lang="ru-RU" sz="2800" dirty="0" err="1"/>
              <a:t>of</a:t>
            </a:r>
            <a:r>
              <a:rPr lang="ru-RU" sz="2800" dirty="0"/>
              <a:t> </a:t>
            </a:r>
            <a:r>
              <a:rPr lang="ru-RU" sz="2800" dirty="0" err="1"/>
              <a:t>new</a:t>
            </a:r>
            <a:r>
              <a:rPr lang="ru-RU" sz="2800" dirty="0"/>
              <a:t> </a:t>
            </a:r>
            <a:r>
              <a:rPr lang="ru-RU" sz="2800" dirty="0" err="1"/>
              <a:t>problems</a:t>
            </a:r>
            <a:r>
              <a:rPr lang="ru-RU" sz="2800" dirty="0"/>
              <a:t> </a:t>
            </a:r>
            <a:r>
              <a:rPr lang="ru-RU" sz="2800" dirty="0" err="1"/>
              <a:t>in</a:t>
            </a:r>
            <a:r>
              <a:rPr lang="ru-RU" sz="2800" dirty="0"/>
              <a:t> </a:t>
            </a:r>
            <a:r>
              <a:rPr lang="ru-RU" sz="2800" dirty="0" err="1"/>
              <a:t>the</a:t>
            </a:r>
            <a:r>
              <a:rPr lang="ru-RU" sz="2800" dirty="0"/>
              <a:t> </a:t>
            </a:r>
            <a:r>
              <a:rPr lang="ru-RU" sz="2800" dirty="0" err="1"/>
              <a:t>society</a:t>
            </a:r>
            <a:r>
              <a:rPr lang="ru-RU" sz="2800" dirty="0"/>
              <a:t>.</a:t>
            </a:r>
          </a:p>
          <a:p>
            <a:r>
              <a:rPr lang="ru-RU" sz="2800" dirty="0" err="1"/>
              <a:t>The</a:t>
            </a:r>
            <a:r>
              <a:rPr lang="ru-RU" sz="2800" dirty="0"/>
              <a:t> </a:t>
            </a:r>
            <a:r>
              <a:rPr lang="ru-RU" sz="2800" dirty="0" err="1"/>
              <a:t>new</a:t>
            </a:r>
            <a:r>
              <a:rPr lang="ru-RU" sz="2800" dirty="0"/>
              <a:t> </a:t>
            </a:r>
            <a:r>
              <a:rPr lang="ru-RU" sz="2800" dirty="0" err="1"/>
              <a:t>methods</a:t>
            </a:r>
            <a:r>
              <a:rPr lang="ru-RU" sz="2800" dirty="0"/>
              <a:t> </a:t>
            </a:r>
            <a:r>
              <a:rPr lang="ru-RU" sz="2800" dirty="0" err="1"/>
              <a:t>of</a:t>
            </a:r>
            <a:r>
              <a:rPr lang="ru-RU" sz="2800" dirty="0"/>
              <a:t> </a:t>
            </a:r>
            <a:r>
              <a:rPr lang="ru-RU" sz="2800" dirty="0" err="1"/>
              <a:t>formation</a:t>
            </a:r>
            <a:r>
              <a:rPr lang="ru-RU" sz="2800" dirty="0"/>
              <a:t> </a:t>
            </a:r>
            <a:r>
              <a:rPr lang="ru-RU" sz="2800" dirty="0" err="1"/>
              <a:t>of</a:t>
            </a:r>
            <a:r>
              <a:rPr lang="ru-RU" sz="2800" dirty="0"/>
              <a:t> </a:t>
            </a:r>
            <a:r>
              <a:rPr lang="ru-RU" sz="2800" dirty="0" err="1"/>
              <a:t>already</a:t>
            </a:r>
            <a:r>
              <a:rPr lang="ru-RU" sz="2800" dirty="0"/>
              <a:t> </a:t>
            </a:r>
            <a:r>
              <a:rPr lang="ru-RU" sz="2800" dirty="0" err="1"/>
              <a:t>known</a:t>
            </a:r>
            <a:r>
              <a:rPr lang="ru-RU" sz="2800" dirty="0"/>
              <a:t> </a:t>
            </a:r>
            <a:r>
              <a:rPr lang="ru-RU" sz="2800" dirty="0" err="1"/>
              <a:t>actions</a:t>
            </a:r>
            <a:r>
              <a:rPr lang="ru-RU" sz="2800" dirty="0"/>
              <a:t> </a:t>
            </a:r>
            <a:r>
              <a:rPr lang="ru-RU" sz="2800" dirty="0" err="1"/>
              <a:t>require</a:t>
            </a:r>
            <a:r>
              <a:rPr lang="ru-RU" sz="2800" dirty="0"/>
              <a:t> </a:t>
            </a:r>
            <a:r>
              <a:rPr lang="ru-RU" sz="2800" dirty="0" err="1"/>
              <a:t>their</a:t>
            </a:r>
            <a:r>
              <a:rPr lang="ru-RU" sz="2800" dirty="0"/>
              <a:t> </a:t>
            </a:r>
            <a:r>
              <a:rPr lang="ru-RU" sz="2800" dirty="0" err="1"/>
              <a:t>knowledge</a:t>
            </a:r>
            <a:r>
              <a:rPr lang="ru-RU" sz="2800" dirty="0"/>
              <a:t> </a:t>
            </a:r>
            <a:r>
              <a:rPr lang="ru-RU" sz="2800" dirty="0" err="1"/>
              <a:t>to</a:t>
            </a:r>
            <a:r>
              <a:rPr lang="ru-RU" sz="2800" dirty="0"/>
              <a:t> </a:t>
            </a:r>
            <a:r>
              <a:rPr lang="ru-RU" sz="2800" dirty="0" err="1"/>
              <a:t>be</a:t>
            </a:r>
            <a:r>
              <a:rPr lang="ru-RU" sz="2800" dirty="0"/>
              <a:t> </a:t>
            </a:r>
            <a:r>
              <a:rPr lang="ru-RU" sz="2800" dirty="0" err="1"/>
              <a:t>implemented</a:t>
            </a:r>
            <a:r>
              <a:rPr lang="ru-RU" sz="2800" dirty="0"/>
              <a:t> </a:t>
            </a:r>
            <a:r>
              <a:rPr lang="ru-RU" sz="2800" dirty="0" err="1"/>
              <a:t>in</a:t>
            </a:r>
            <a:r>
              <a:rPr lang="ru-RU" sz="2800" dirty="0"/>
              <a:t> </a:t>
            </a:r>
            <a:r>
              <a:rPr lang="ru-RU" sz="2800" dirty="0" err="1"/>
              <a:t>the</a:t>
            </a:r>
            <a:r>
              <a:rPr lang="ru-RU" sz="2800" dirty="0"/>
              <a:t> </a:t>
            </a:r>
            <a:r>
              <a:rPr lang="ru-RU" sz="2800" dirty="0" err="1"/>
              <a:t>current</a:t>
            </a:r>
            <a:r>
              <a:rPr lang="ru-RU" sz="2800" dirty="0"/>
              <a:t> </a:t>
            </a:r>
            <a:r>
              <a:rPr lang="ru-RU" sz="2800" dirty="0" err="1"/>
              <a:t>situation</a:t>
            </a:r>
            <a:r>
              <a:rPr lang="ru-RU" sz="2800" dirty="0"/>
              <a:t> </a:t>
            </a:r>
            <a:r>
              <a:rPr lang="ru-RU" sz="2800" dirty="0" err="1"/>
              <a:t>by</a:t>
            </a:r>
            <a:r>
              <a:rPr lang="ru-RU" sz="2800" dirty="0"/>
              <a:t> </a:t>
            </a:r>
            <a:r>
              <a:rPr lang="ru-RU" sz="2800" dirty="0" err="1"/>
              <a:t>self-realization</a:t>
            </a:r>
            <a:r>
              <a:rPr lang="ru-RU" sz="2800" dirty="0"/>
              <a:t> </a:t>
            </a:r>
            <a:r>
              <a:rPr lang="ru-RU" sz="2800" dirty="0" err="1"/>
              <a:t>of</a:t>
            </a:r>
            <a:r>
              <a:rPr lang="ru-RU" sz="2800" dirty="0"/>
              <a:t> </a:t>
            </a:r>
            <a:r>
              <a:rPr lang="ru-RU" sz="2800" dirty="0" err="1"/>
              <a:t>new</a:t>
            </a:r>
            <a:r>
              <a:rPr lang="ru-RU" sz="2800" dirty="0"/>
              <a:t> </a:t>
            </a:r>
            <a:r>
              <a:rPr lang="ru-RU" sz="2800" dirty="0" err="1"/>
              <a:t>methods</a:t>
            </a:r>
            <a:r>
              <a:rPr lang="ru-RU" sz="2800" dirty="0"/>
              <a:t> </a:t>
            </a:r>
            <a:r>
              <a:rPr lang="ru-RU" sz="2800" dirty="0" err="1"/>
              <a:t>of</a:t>
            </a:r>
            <a:r>
              <a:rPr lang="ru-RU" sz="2800" dirty="0"/>
              <a:t> </a:t>
            </a:r>
            <a:r>
              <a:rPr lang="ru-RU" sz="2800" dirty="0" err="1"/>
              <a:t>action</a:t>
            </a:r>
            <a:r>
              <a:rPr lang="ru-RU" sz="2800" dirty="0"/>
              <a:t>. </a:t>
            </a:r>
            <a:r>
              <a:rPr lang="ru-RU" sz="2800" dirty="0" err="1"/>
              <a:t>As</a:t>
            </a:r>
            <a:r>
              <a:rPr lang="ru-RU" sz="2800" dirty="0"/>
              <a:t> </a:t>
            </a:r>
            <a:r>
              <a:rPr lang="ru-RU" sz="2800" dirty="0" err="1"/>
              <a:t>an</a:t>
            </a:r>
            <a:r>
              <a:rPr lang="ru-RU" sz="2800" dirty="0"/>
              <a:t> </a:t>
            </a:r>
            <a:r>
              <a:rPr lang="ru-RU" sz="2800" dirty="0" err="1"/>
              <a:t>indicator</a:t>
            </a:r>
            <a:r>
              <a:rPr lang="ru-RU" sz="2800" dirty="0"/>
              <a:t> </a:t>
            </a:r>
            <a:r>
              <a:rPr lang="ru-RU" sz="2800" dirty="0" err="1"/>
              <a:t>of</a:t>
            </a:r>
            <a:r>
              <a:rPr lang="ru-RU" sz="2800" dirty="0"/>
              <a:t> </a:t>
            </a:r>
            <a:r>
              <a:rPr lang="ru-RU" sz="2800" dirty="0" err="1"/>
              <a:t>the</a:t>
            </a:r>
            <a:r>
              <a:rPr lang="ru-RU" sz="2800" dirty="0"/>
              <a:t> </a:t>
            </a:r>
            <a:r>
              <a:rPr lang="ru-RU" sz="2800" dirty="0" err="1"/>
              <a:t>formation</a:t>
            </a:r>
            <a:r>
              <a:rPr lang="ru-RU" sz="2800" dirty="0"/>
              <a:t> </a:t>
            </a:r>
            <a:r>
              <a:rPr lang="ru-RU" sz="2800" dirty="0" err="1"/>
              <a:t>of</a:t>
            </a:r>
            <a:r>
              <a:rPr lang="ru-RU" sz="2800" dirty="0"/>
              <a:t> </a:t>
            </a:r>
            <a:r>
              <a:rPr lang="ru-RU" sz="2800" dirty="0" err="1"/>
              <a:t>each</a:t>
            </a:r>
            <a:r>
              <a:rPr lang="ru-RU" sz="2800" dirty="0"/>
              <a:t> </a:t>
            </a:r>
            <a:r>
              <a:rPr lang="ru-RU" sz="2800" dirty="0" err="1"/>
              <a:t>person</a:t>
            </a:r>
            <a:r>
              <a:rPr lang="ru-RU" sz="2800" dirty="0"/>
              <a:t>, </a:t>
            </a:r>
            <a:r>
              <a:rPr lang="ru-RU" sz="2800" dirty="0" err="1"/>
              <a:t>his</a:t>
            </a:r>
            <a:r>
              <a:rPr lang="ru-RU" sz="2800" dirty="0"/>
              <a:t> </a:t>
            </a:r>
            <a:r>
              <a:rPr lang="ru-RU" sz="2800" dirty="0" err="1"/>
              <a:t>activity</a:t>
            </a:r>
            <a:r>
              <a:rPr lang="ru-RU" sz="2800" dirty="0"/>
              <a:t> </a:t>
            </a:r>
            <a:r>
              <a:rPr lang="ru-RU" sz="2800" dirty="0" err="1"/>
              <a:t>and</a:t>
            </a:r>
            <a:r>
              <a:rPr lang="ru-RU" sz="2800" dirty="0"/>
              <a:t> </a:t>
            </a:r>
            <a:r>
              <a:rPr lang="ru-RU" sz="2800" dirty="0" err="1"/>
              <a:t>self-development</a:t>
            </a:r>
            <a:r>
              <a:rPr lang="ru-RU" sz="2800" dirty="0"/>
              <a:t> </a:t>
            </a:r>
            <a:r>
              <a:rPr lang="ru-RU" sz="2800" dirty="0" err="1"/>
              <a:t>are</a:t>
            </a:r>
            <a:r>
              <a:rPr lang="ru-RU" sz="2800" dirty="0"/>
              <a:t> </a:t>
            </a:r>
            <a:r>
              <a:rPr lang="ru-RU" sz="2800" dirty="0" err="1"/>
              <a:t>formed</a:t>
            </a:r>
            <a:r>
              <a:rPr lang="ru-RU" sz="2800" dirty="0"/>
              <a:t> </a:t>
            </a:r>
            <a:r>
              <a:rPr lang="ru-RU" sz="2800" dirty="0" err="1"/>
              <a:t>during</a:t>
            </a:r>
            <a:r>
              <a:rPr lang="ru-RU" sz="2800" dirty="0"/>
              <a:t> </a:t>
            </a:r>
            <a:r>
              <a:rPr lang="ru-RU" sz="2800" dirty="0" err="1"/>
              <a:t>his</a:t>
            </a:r>
            <a:r>
              <a:rPr lang="ru-RU" sz="2800" dirty="0"/>
              <a:t> </a:t>
            </a:r>
            <a:r>
              <a:rPr lang="ru-RU" sz="2800" dirty="0" err="1"/>
              <a:t>creative</a:t>
            </a:r>
            <a:r>
              <a:rPr lang="ru-RU" sz="2800" dirty="0"/>
              <a:t> </a:t>
            </a:r>
            <a:r>
              <a:rPr lang="ru-RU" sz="2800" dirty="0" err="1"/>
              <a:t>work</a:t>
            </a:r>
            <a:r>
              <a:rPr lang="ru-RU" sz="2800" dirty="0"/>
              <a:t> </a:t>
            </a:r>
            <a:r>
              <a:rPr lang="ru-RU" sz="2800" dirty="0" err="1"/>
              <a:t>from</a:t>
            </a:r>
            <a:r>
              <a:rPr lang="ru-RU" sz="2800" dirty="0"/>
              <a:t> a </a:t>
            </a:r>
            <a:r>
              <a:rPr lang="ru-RU" sz="2800" dirty="0" err="1"/>
              <a:t>very</a:t>
            </a:r>
            <a:r>
              <a:rPr lang="ru-RU" sz="2800" dirty="0"/>
              <a:t> </a:t>
            </a:r>
            <a:r>
              <a:rPr lang="ru-RU" sz="2800" dirty="0" err="1"/>
              <a:t>short</a:t>
            </a:r>
            <a:r>
              <a:rPr lang="ru-RU" sz="2800" dirty="0"/>
              <a:t> </a:t>
            </a:r>
            <a:r>
              <a:rPr lang="ru-RU" sz="2800" dirty="0" err="1"/>
              <a:t>time</a:t>
            </a:r>
            <a:r>
              <a:rPr lang="ru-RU" sz="2800" dirty="0"/>
              <a:t>, </a:t>
            </a:r>
            <a:r>
              <a:rPr lang="ru-RU" sz="2800" dirty="0" err="1"/>
              <a:t>but</a:t>
            </a:r>
            <a:r>
              <a:rPr lang="ru-RU" sz="2800" dirty="0"/>
              <a:t> </a:t>
            </a:r>
            <a:r>
              <a:rPr lang="ru-RU" sz="2800" dirty="0" err="1"/>
              <a:t>in</a:t>
            </a:r>
            <a:r>
              <a:rPr lang="ru-RU" sz="2800" dirty="0"/>
              <a:t> </a:t>
            </a:r>
            <a:r>
              <a:rPr lang="ru-RU" sz="2800" dirty="0" err="1"/>
              <a:t>the</a:t>
            </a:r>
            <a:r>
              <a:rPr lang="ru-RU" sz="2800" dirty="0"/>
              <a:t> </a:t>
            </a:r>
            <a:r>
              <a:rPr lang="ru-RU" sz="2800" dirty="0" err="1"/>
              <a:t>content</a:t>
            </a:r>
            <a:r>
              <a:rPr lang="ru-RU" sz="2800" dirty="0"/>
              <a:t> </a:t>
            </a:r>
            <a:r>
              <a:rPr lang="ru-RU" sz="2800" dirty="0" err="1"/>
              <a:t>of</a:t>
            </a:r>
            <a:r>
              <a:rPr lang="ru-RU" sz="2800" dirty="0"/>
              <a:t> </a:t>
            </a:r>
            <a:r>
              <a:rPr lang="ru-RU" sz="2800" dirty="0" err="1"/>
              <a:t>education</a:t>
            </a:r>
            <a:r>
              <a:rPr lang="ru-RU" sz="2800" dirty="0"/>
              <a:t> </a:t>
            </a:r>
            <a:r>
              <a:rPr lang="ru-RU" sz="2800" dirty="0" err="1"/>
              <a:t>it</a:t>
            </a:r>
            <a:r>
              <a:rPr lang="ru-RU" sz="2800" dirty="0"/>
              <a:t> </a:t>
            </a:r>
            <a:r>
              <a:rPr lang="ru-RU" sz="2800" dirty="0" err="1"/>
              <a:t>is</a:t>
            </a:r>
            <a:r>
              <a:rPr lang="ru-RU" sz="2800" dirty="0"/>
              <a:t> </a:t>
            </a:r>
            <a:r>
              <a:rPr lang="ru-RU" sz="2800" dirty="0" err="1"/>
              <a:t>necessary</a:t>
            </a:r>
            <a:r>
              <a:rPr lang="ru-RU" sz="2800" dirty="0"/>
              <a:t> </a:t>
            </a:r>
            <a:r>
              <a:rPr lang="ru-RU" sz="2800" dirty="0" err="1"/>
              <a:t>to</a:t>
            </a:r>
            <a:r>
              <a:rPr lang="ru-RU" sz="2800" dirty="0"/>
              <a:t> </a:t>
            </a:r>
            <a:r>
              <a:rPr lang="ru-RU" sz="2800" dirty="0" err="1"/>
              <a:t>introduce</a:t>
            </a:r>
            <a:r>
              <a:rPr lang="ru-RU" sz="2800" dirty="0"/>
              <a:t> </a:t>
            </a:r>
            <a:r>
              <a:rPr lang="ru-RU" sz="2800" dirty="0" err="1"/>
              <a:t>him</a:t>
            </a:r>
            <a:r>
              <a:rPr lang="ru-RU" sz="2800" dirty="0"/>
              <a:t> </a:t>
            </a:r>
            <a:r>
              <a:rPr lang="ru-RU" sz="2800" dirty="0" err="1"/>
              <a:t>into</a:t>
            </a:r>
            <a:r>
              <a:rPr lang="ru-RU" sz="2800" dirty="0"/>
              <a:t> </a:t>
            </a:r>
            <a:r>
              <a:rPr lang="ru-RU" sz="2800" dirty="0" err="1"/>
              <a:t>the</a:t>
            </a:r>
            <a:r>
              <a:rPr lang="ru-RU" sz="2800" dirty="0"/>
              <a:t> </a:t>
            </a:r>
            <a:r>
              <a:rPr lang="ru-RU" sz="2800" dirty="0" err="1"/>
              <a:t>program</a:t>
            </a:r>
            <a:r>
              <a:rPr lang="ru-RU" sz="2800" dirty="0"/>
              <a:t>. </a:t>
            </a:r>
            <a:r>
              <a:rPr lang="ru-RU" sz="2800" dirty="0" err="1"/>
              <a:t>That</a:t>
            </a:r>
            <a:r>
              <a:rPr lang="ru-RU" sz="2800" dirty="0"/>
              <a:t> </a:t>
            </a:r>
            <a:r>
              <a:rPr lang="ru-RU" sz="2800" dirty="0" err="1"/>
              <a:t>is</a:t>
            </a:r>
            <a:r>
              <a:rPr lang="ru-RU" sz="2800" dirty="0"/>
              <a:t> </a:t>
            </a:r>
            <a:r>
              <a:rPr lang="ru-RU" sz="2800" dirty="0" err="1"/>
              <a:t>to</a:t>
            </a:r>
            <a:r>
              <a:rPr lang="ru-RU" sz="2800" dirty="0"/>
              <a:t> </a:t>
            </a:r>
            <a:r>
              <a:rPr lang="ru-RU" sz="2800" dirty="0" err="1"/>
              <a:t>say</a:t>
            </a:r>
            <a:r>
              <a:rPr lang="ru-RU" sz="2800" dirty="0"/>
              <a:t>, </a:t>
            </a:r>
            <a:r>
              <a:rPr lang="ru-RU" sz="2800" dirty="0" err="1"/>
              <a:t>the</a:t>
            </a:r>
            <a:r>
              <a:rPr lang="ru-RU" sz="2800" dirty="0"/>
              <a:t> </a:t>
            </a:r>
            <a:r>
              <a:rPr lang="ru-RU" sz="2800" dirty="0" err="1"/>
              <a:t>world</a:t>
            </a:r>
            <a:r>
              <a:rPr lang="ru-RU" sz="2800" dirty="0"/>
              <a:t> </a:t>
            </a:r>
            <a:r>
              <a:rPr lang="ru-RU" sz="2800" dirty="0" err="1"/>
              <a:t>of</a:t>
            </a:r>
            <a:r>
              <a:rPr lang="ru-RU" sz="2800" dirty="0"/>
              <a:t> </a:t>
            </a:r>
            <a:r>
              <a:rPr lang="ru-RU" sz="2800" dirty="0" err="1"/>
              <a:t>values</a:t>
            </a:r>
            <a:r>
              <a:rPr lang="ru-RU" sz="2800" dirty="0"/>
              <a:t>, </a:t>
            </a:r>
            <a:r>
              <a:rPr lang="ru-RU" sz="2800" dirty="0" err="1"/>
              <a:t>based</a:t>
            </a:r>
            <a:r>
              <a:rPr lang="ru-RU" sz="2800" dirty="0"/>
              <a:t> </a:t>
            </a:r>
            <a:r>
              <a:rPr lang="ru-RU" sz="2800" dirty="0" err="1"/>
              <a:t>on</a:t>
            </a:r>
            <a:r>
              <a:rPr lang="ru-RU" sz="2800" dirty="0"/>
              <a:t> </a:t>
            </a:r>
            <a:r>
              <a:rPr lang="ru-RU" sz="2800" dirty="0" err="1"/>
              <a:t>the</a:t>
            </a:r>
            <a:r>
              <a:rPr lang="ru-RU" sz="2800" dirty="0"/>
              <a:t> </a:t>
            </a:r>
            <a:r>
              <a:rPr lang="ru-RU" sz="2800" dirty="0" err="1"/>
              <a:t>knowledge</a:t>
            </a:r>
            <a:r>
              <a:rPr lang="ru-RU" sz="2800" dirty="0"/>
              <a:t> </a:t>
            </a:r>
            <a:r>
              <a:rPr lang="ru-RU" sz="2800" dirty="0" err="1"/>
              <a:t>acquired</a:t>
            </a:r>
            <a:r>
              <a:rPr lang="ru-RU" sz="2800" dirty="0"/>
              <a:t> </a:t>
            </a:r>
            <a:r>
              <a:rPr lang="ru-RU" sz="2800" dirty="0" err="1"/>
              <a:t>by</a:t>
            </a:r>
            <a:r>
              <a:rPr lang="ru-RU" sz="2800" dirty="0"/>
              <a:t> </a:t>
            </a:r>
            <a:r>
              <a:rPr lang="ru-RU" sz="2800" dirty="0" err="1"/>
              <a:t>the</a:t>
            </a:r>
            <a:r>
              <a:rPr lang="ru-RU" sz="2800" dirty="0"/>
              <a:t> </a:t>
            </a:r>
            <a:r>
              <a:rPr lang="ru-RU" sz="2800" dirty="0" err="1"/>
              <a:t>environment</a:t>
            </a:r>
            <a:r>
              <a:rPr lang="ru-RU" sz="2800" dirty="0"/>
              <a:t>, </a:t>
            </a:r>
            <a:r>
              <a:rPr lang="ru-RU" sz="2800" dirty="0" err="1"/>
              <a:t>is</a:t>
            </a:r>
            <a:r>
              <a:rPr lang="ru-RU" sz="2800" dirty="0"/>
              <a:t> </a:t>
            </a:r>
            <a:r>
              <a:rPr lang="ru-RU" sz="2800" dirty="0" err="1"/>
              <a:t>formed</a:t>
            </a:r>
            <a:r>
              <a:rPr lang="ru-RU" sz="2800" dirty="0"/>
              <a:t>.</a:t>
            </a:r>
          </a:p>
          <a:p>
            <a:endParaRPr lang="ru-RU" dirty="0"/>
          </a:p>
        </p:txBody>
      </p:sp>
    </p:spTree>
    <p:extLst>
      <p:ext uri="{BB962C8B-B14F-4D97-AF65-F5344CB8AC3E}">
        <p14:creationId xmlns:p14="http://schemas.microsoft.com/office/powerpoint/2010/main" val="387212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algn="just"/>
            <a:r>
              <a:rPr lang="kk-KZ" sz="3400" dirty="0">
                <a:latin typeface="Times New Roman" pitchFamily="18" charset="0"/>
                <a:cs typeface="Times New Roman" pitchFamily="18" charset="0"/>
              </a:rPr>
              <a:t>The concept of the content of education includes a number of components. We can distinguish the following components of the content of education: the cognitive experience of the individual, the experience of practical activity, the experience of creativity and the experience of personal relationships. IF Harlamov considers all these three components together. Cognitive experience of personality. This component includes a system of knowledge about nature, society, thinking, technology, methods of activity, the assimilation of which ensures the formation of a scientific picture of the world in the minds of students, equips with a dialectical approach to cognitive and practical activity. It is rightfully considered the main one, since without knowledge, no single purposeful action is possible.</a:t>
            </a:r>
            <a:endParaRPr lang="ru-RU" sz="3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65875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algn="just"/>
            <a:r>
              <a:rPr lang="kk-KZ" sz="2600" dirty="0">
                <a:latin typeface="Times New Roman" pitchFamily="18" charset="0"/>
                <a:cs typeface="Times New Roman" pitchFamily="18" charset="0"/>
              </a:rPr>
              <a:t>Knowledge as the main element of the content of general education is the result of knowledge of reality, the laws of the development of nature, society and thinking. They express the generalized experience of people, accumulated in the process of socio-historical practice. Knowledge is a reflection of the properties of things, objects and phenomena of reality, processed in terms of human experience.</a:t>
            </a:r>
            <a:endParaRPr lang="ru-RU" sz="2600" dirty="0">
              <a:latin typeface="Times New Roman" pitchFamily="18" charset="0"/>
              <a:cs typeface="Times New Roman" pitchFamily="18" charset="0"/>
            </a:endParaRPr>
          </a:p>
          <a:p>
            <a:pPr algn="just"/>
            <a:r>
              <a:rPr lang="kk-KZ" sz="2600" dirty="0">
                <a:latin typeface="Times New Roman" pitchFamily="18" charset="0"/>
                <a:cs typeface="Times New Roman" pitchFamily="18" charset="0"/>
              </a:rPr>
              <a:t>Each experience is considered a separate type of educational content:</a:t>
            </a:r>
            <a:endParaRPr lang="ru-RU" sz="2600" dirty="0">
              <a:latin typeface="Times New Roman" pitchFamily="18" charset="0"/>
              <a:cs typeface="Times New Roman" pitchFamily="18" charset="0"/>
            </a:endParaRPr>
          </a:p>
          <a:p>
            <a:pPr algn="just"/>
            <a:r>
              <a:rPr lang="kk-KZ" sz="2600" dirty="0">
                <a:latin typeface="Times New Roman" pitchFamily="18" charset="0"/>
                <a:cs typeface="Times New Roman" pitchFamily="18" charset="0"/>
              </a:rPr>
              <a:t>- knowledge of nature, society and technology, thinking and the ability to realize it. With the mastering of this knowledge, the student has a real picture of our world, correct cognitive methods are formulated;</a:t>
            </a:r>
            <a:endParaRPr lang="ru-RU" sz="26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84883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kk-KZ" sz="2600" dirty="0">
                <a:latin typeface="Times New Roman" pitchFamily="18" charset="0"/>
                <a:cs typeface="Times New Roman" pitchFamily="18" charset="0"/>
              </a:rPr>
              <a:t>- learning and getting used to a certain professional improves the experience;</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 creative search helps to find solutions to the emerging problems of society. Indicators of the formation of personality are creative activity, but this activity should be in the content of education. In other words, education should create a system of values ​​for every detail of the environment.</a:t>
            </a:r>
            <a:endParaRPr lang="ru-RU" sz="2600" dirty="0">
              <a:latin typeface="Times New Roman" pitchFamily="18" charset="0"/>
              <a:cs typeface="Times New Roman" pitchFamily="18" charset="0"/>
            </a:endParaRPr>
          </a:p>
          <a:p>
            <a:pPr marL="0" indent="0">
              <a:buNone/>
            </a:pPr>
            <a:r>
              <a:rPr lang="en-US" dirty="0"/>
              <a:t> </a:t>
            </a:r>
            <a:endParaRPr lang="ru-RU" dirty="0"/>
          </a:p>
          <a:p>
            <a:endParaRPr lang="ru-RU" dirty="0"/>
          </a:p>
        </p:txBody>
      </p:sp>
    </p:spTree>
    <p:extLst>
      <p:ext uri="{BB962C8B-B14F-4D97-AF65-F5344CB8AC3E}">
        <p14:creationId xmlns:p14="http://schemas.microsoft.com/office/powerpoint/2010/main" val="365726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kk-KZ" sz="2600" dirty="0">
                <a:latin typeface="Times New Roman" pitchFamily="18" charset="0"/>
                <a:cs typeface="Times New Roman" pitchFamily="18" charset="0"/>
              </a:rPr>
              <a:t>- learning and getting used to a certain professional improves the experience;</a:t>
            </a:r>
            <a:endParaRPr lang="ru-RU" sz="2600" dirty="0">
              <a:latin typeface="Times New Roman" pitchFamily="18" charset="0"/>
              <a:cs typeface="Times New Roman" pitchFamily="18" charset="0"/>
            </a:endParaRPr>
          </a:p>
          <a:p>
            <a:r>
              <a:rPr lang="kk-KZ" sz="2600" dirty="0">
                <a:latin typeface="Times New Roman" pitchFamily="18" charset="0"/>
                <a:cs typeface="Times New Roman" pitchFamily="18" charset="0"/>
              </a:rPr>
              <a:t>- creative search helps to find solutions to the emerging problems of society. Indicators of the formation of personality are creative activity, but this activity should be in the content of education. In other words, education should create a system of values ​​for every detail of the environment.</a:t>
            </a:r>
            <a:endParaRPr lang="ru-RU" sz="2600" dirty="0">
              <a:latin typeface="Times New Roman" pitchFamily="18" charset="0"/>
              <a:cs typeface="Times New Roman" pitchFamily="18" charset="0"/>
            </a:endParaRPr>
          </a:p>
          <a:p>
            <a:pPr marL="0" indent="0">
              <a:buNone/>
            </a:pPr>
            <a:r>
              <a:rPr lang="en-US" dirty="0"/>
              <a:t> </a:t>
            </a:r>
            <a:endParaRPr lang="ru-RU" dirty="0"/>
          </a:p>
          <a:p>
            <a:endParaRPr lang="ru-RU" dirty="0"/>
          </a:p>
        </p:txBody>
      </p:sp>
    </p:spTree>
    <p:extLst>
      <p:ext uri="{BB962C8B-B14F-4D97-AF65-F5344CB8AC3E}">
        <p14:creationId xmlns:p14="http://schemas.microsoft.com/office/powerpoint/2010/main" val="2314903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smtClean="0"/>
              <a:t>Content </a:t>
            </a:r>
            <a:r>
              <a:rPr lang="en-US" b="1" dirty="0"/>
              <a:t>of higher education</a:t>
            </a:r>
            <a:r>
              <a:rPr lang="ru-RU" dirty="0"/>
              <a:t/>
            </a:r>
            <a:br>
              <a:rPr lang="ru-RU" dirty="0"/>
            </a:b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sz="2600" dirty="0">
                <a:latin typeface="Times New Roman" pitchFamily="18" charset="0"/>
                <a:cs typeface="Times New Roman" pitchFamily="18" charset="0"/>
              </a:rPr>
              <a:t>1. </a:t>
            </a:r>
            <a:r>
              <a:rPr lang="ru-RU" sz="2600" dirty="0" err="1">
                <a:latin typeface="Times New Roman" pitchFamily="18" charset="0"/>
                <a:cs typeface="Times New Roman" pitchFamily="18" charset="0"/>
              </a:rPr>
              <a:t>Taxonomy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en-US" sz="2600" dirty="0">
                <a:latin typeface="Times New Roman" pitchFamily="18" charset="0"/>
                <a:cs typeface="Times New Roman" pitchFamily="18" charset="0"/>
              </a:rPr>
              <a:t> aims 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vocational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t>
            </a:r>
            <a:br>
              <a:rPr lang="ru-RU" sz="2600" dirty="0">
                <a:latin typeface="Times New Roman" pitchFamily="18" charset="0"/>
                <a:cs typeface="Times New Roman" pitchFamily="18" charset="0"/>
              </a:rPr>
            </a:b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problems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goal-setting</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pedagogy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are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most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actual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modern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development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our</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science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goal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anticipated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result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What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purpose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higher</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As</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result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process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we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need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to</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get</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specialist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ready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for</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productive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work</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society</a:t>
            </a:r>
            <a:r>
              <a:rPr lang="ru-RU" sz="2600" dirty="0">
                <a:latin typeface="Times New Roman" pitchFamily="18" charset="0"/>
                <a:cs typeface="Times New Roman" pitchFamily="18" charset="0"/>
              </a:rPr>
              <a:t>.</a:t>
            </a:r>
          </a:p>
          <a:p>
            <a:pPr marL="0" indent="0">
              <a:buNone/>
            </a:pPr>
            <a:r>
              <a:rPr lang="ru-RU" sz="2600" dirty="0" err="1" smtClean="0">
                <a:latin typeface="Times New Roman" pitchFamily="18" charset="0"/>
                <a:cs typeface="Times New Roman" pitchFamily="18" charset="0"/>
              </a:rPr>
              <a:t>In</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theory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pedagogy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aim</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constructed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defined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form</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model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competent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specialist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or</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form</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model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professional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culture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future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specialist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global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goal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projected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onto</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levels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content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hierarchy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goals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obtained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Taxonomy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hierarchical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structure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goals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higher</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can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be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represented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form</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hierarchy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subordination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to</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each</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other</a:t>
            </a:r>
            <a:r>
              <a:rPr lang="ru-RU" sz="2600" dirty="0">
                <a:latin typeface="Times New Roman" pitchFamily="18" charset="0"/>
                <a:cs typeface="Times New Roman" pitchFamily="18" charset="0"/>
              </a:rPr>
              <a:t>. </a:t>
            </a:r>
          </a:p>
          <a:p>
            <a:pPr marL="0" indent="0">
              <a:buNone/>
            </a:pPr>
            <a:endParaRPr lang="ru-RU" dirty="0"/>
          </a:p>
        </p:txBody>
      </p:sp>
    </p:spTree>
    <p:extLst>
      <p:ext uri="{BB962C8B-B14F-4D97-AF65-F5344CB8AC3E}">
        <p14:creationId xmlns:p14="http://schemas.microsoft.com/office/powerpoint/2010/main" val="338824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algn="just"/>
            <a:r>
              <a:rPr lang="ru-RU" sz="3400" dirty="0" err="1">
                <a:latin typeface="Times New Roman" pitchFamily="18" charset="0"/>
                <a:cs typeface="Times New Roman" pitchFamily="18" charset="0"/>
              </a:rPr>
              <a:t>Operative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situational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goals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goals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directed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development</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 </a:t>
            </a:r>
            <a:r>
              <a:rPr lang="ru-RU" sz="3400" dirty="0" err="1">
                <a:latin typeface="Times New Roman" pitchFamily="18" charset="0"/>
                <a:cs typeface="Times New Roman" pitchFamily="18" charset="0"/>
              </a:rPr>
              <a:t>particular</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mental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operation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directly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class</a:t>
            </a:r>
            <a:endParaRPr lang="ru-RU" sz="3400" dirty="0">
              <a:latin typeface="Times New Roman" pitchFamily="18" charset="0"/>
              <a:cs typeface="Times New Roman" pitchFamily="18" charset="0"/>
            </a:endParaRPr>
          </a:p>
          <a:p>
            <a:pPr marL="0" indent="0" algn="just">
              <a:buNone/>
            </a:pPr>
            <a:r>
              <a:rPr lang="en-US" sz="3400" dirty="0">
                <a:latin typeface="Times New Roman" pitchFamily="18" charset="0"/>
                <a:cs typeface="Times New Roman" pitchFamily="18" charset="0"/>
              </a:rPr>
              <a:t> </a:t>
            </a:r>
            <a:endParaRPr lang="ru-RU" sz="3400" dirty="0">
              <a:latin typeface="Times New Roman" pitchFamily="18" charset="0"/>
              <a:cs typeface="Times New Roman" pitchFamily="18" charset="0"/>
            </a:endParaRPr>
          </a:p>
          <a:p>
            <a:pPr algn="just"/>
            <a:r>
              <a:rPr lang="ru-RU" sz="3400" b="1" dirty="0">
                <a:latin typeface="Times New Roman" pitchFamily="18" charset="0"/>
                <a:cs typeface="Times New Roman" pitchFamily="18" charset="0"/>
              </a:rPr>
              <a:t>2. </a:t>
            </a:r>
            <a:r>
              <a:rPr lang="ru-RU" sz="3400" b="1" dirty="0" err="1">
                <a:latin typeface="Times New Roman" pitchFamily="18" charset="0"/>
                <a:cs typeface="Times New Roman" pitchFamily="18" charset="0"/>
              </a:rPr>
              <a:t>The</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content</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of</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education</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includes</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the</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following</a:t>
            </a:r>
            <a:r>
              <a:rPr lang="ru-RU" sz="3400" b="1" dirty="0">
                <a:latin typeface="Times New Roman" pitchFamily="18" charset="0"/>
                <a:cs typeface="Times New Roman" pitchFamily="18" charset="0"/>
              </a:rPr>
              <a:t> </a:t>
            </a:r>
            <a:r>
              <a:rPr lang="ru-RU" sz="3400" b="1" dirty="0" err="1">
                <a:latin typeface="Times New Roman" pitchFamily="18" charset="0"/>
                <a:cs typeface="Times New Roman" pitchFamily="18" charset="0"/>
              </a:rPr>
              <a:t>components</a:t>
            </a:r>
            <a:r>
              <a:rPr lang="ru-RU" sz="3400" dirty="0">
                <a:latin typeface="Times New Roman" pitchFamily="18" charset="0"/>
                <a:cs typeface="Times New Roman" pitchFamily="18" charset="0"/>
              </a:rPr>
              <a:t/>
            </a:r>
            <a:br>
              <a:rPr lang="ru-RU" sz="3400" dirty="0">
                <a:latin typeface="Times New Roman" pitchFamily="18" charset="0"/>
                <a:cs typeface="Times New Roman" pitchFamily="18" charset="0"/>
              </a:rPr>
            </a:br>
            <a:r>
              <a:rPr lang="ru-RU" sz="3400" dirty="0">
                <a:latin typeface="Times New Roman" pitchFamily="18" charset="0"/>
                <a:cs typeface="Times New Roman" pitchFamily="18" charset="0"/>
              </a:rPr>
              <a:t>1)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nature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society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technology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intellection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and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ways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human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activities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goals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process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ways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means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conditions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This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should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be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presented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system</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assimilation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which</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can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ensure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formation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 </a:t>
            </a:r>
            <a:r>
              <a:rPr lang="ru-RU" sz="3400" dirty="0" err="1">
                <a:latin typeface="Times New Roman" pitchFamily="18" charset="0"/>
                <a:cs typeface="Times New Roman" pitchFamily="18" charset="0"/>
              </a:rPr>
              <a:t>scientific</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picture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world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These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include</a:t>
            </a:r>
            <a:r>
              <a:rPr lang="ru-RU" sz="3400" dirty="0">
                <a:latin typeface="Times New Roman" pitchFamily="18" charset="0"/>
                <a:cs typeface="Times New Roman" pitchFamily="18" charset="0"/>
              </a:rPr>
              <a:t>:</a:t>
            </a:r>
            <a:br>
              <a:rPr lang="ru-RU" sz="3400" dirty="0">
                <a:latin typeface="Times New Roman" pitchFamily="18" charset="0"/>
                <a:cs typeface="Times New Roman" pitchFamily="18" charset="0"/>
              </a:rPr>
            </a:b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Facts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phenomena</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concepts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terms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from</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phenomena</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everyday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reality</a:t>
            </a:r>
            <a:r>
              <a:rPr lang="ru-RU" sz="3400" dirty="0">
                <a:latin typeface="Times New Roman" pitchFamily="18" charset="0"/>
                <a:cs typeface="Times New Roman" pitchFamily="18" charset="0"/>
              </a:rPr>
              <a:t>;</a:t>
            </a:r>
            <a:br>
              <a:rPr lang="ru-RU" sz="3400" dirty="0">
                <a:latin typeface="Times New Roman" pitchFamily="18" charset="0"/>
                <a:cs typeface="Times New Roman" pitchFamily="18" charset="0"/>
              </a:rPr>
            </a:b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Basic</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laws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science</a:t>
            </a:r>
            <a:r>
              <a:rPr lang="ru-RU" sz="3400" dirty="0">
                <a:latin typeface="Times New Roman" pitchFamily="18" charset="0"/>
                <a:cs typeface="Times New Roman" pitchFamily="18" charset="0"/>
              </a:rPr>
              <a:t>;</a:t>
            </a:r>
            <a:br>
              <a:rPr lang="ru-RU" sz="3400" dirty="0">
                <a:latin typeface="Times New Roman" pitchFamily="18" charset="0"/>
                <a:cs typeface="Times New Roman" pitchFamily="18" charset="0"/>
              </a:rPr>
            </a:b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Basic</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scientific</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theories</a:t>
            </a:r>
            <a:r>
              <a:rPr lang="ru-RU" sz="3400" dirty="0">
                <a:latin typeface="Times New Roman" pitchFamily="18" charset="0"/>
                <a:cs typeface="Times New Roman" pitchFamily="18" charset="0"/>
              </a:rPr>
              <a:t>;</a:t>
            </a:r>
            <a:br>
              <a:rPr lang="ru-RU" sz="3400" dirty="0">
                <a:latin typeface="Times New Roman" pitchFamily="18" charset="0"/>
                <a:cs typeface="Times New Roman" pitchFamily="18" charset="0"/>
              </a:rPr>
            </a:b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methods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scientific</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a:t>
            </a:r>
            <a:r>
              <a:rPr lang="ru-RU" dirty="0"/>
              <a:t/>
            </a:r>
            <a:br>
              <a:rPr lang="ru-RU" dirty="0"/>
            </a:br>
            <a:endParaRPr lang="ru-RU" dirty="0"/>
          </a:p>
        </p:txBody>
      </p:sp>
    </p:spTree>
    <p:extLst>
      <p:ext uri="{BB962C8B-B14F-4D97-AF65-F5344CB8AC3E}">
        <p14:creationId xmlns:p14="http://schemas.microsoft.com/office/powerpoint/2010/main" val="2316790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endParaRPr lang="ru-RU" dirty="0"/>
          </a:p>
        </p:txBody>
      </p:sp>
      <p:sp>
        <p:nvSpPr>
          <p:cNvPr id="3" name="Объект 2"/>
          <p:cNvSpPr>
            <a:spLocks noGrp="1"/>
          </p:cNvSpPr>
          <p:nvPr>
            <p:ph idx="1"/>
          </p:nvPr>
        </p:nvSpPr>
        <p:spPr>
          <a:xfrm>
            <a:off x="457200" y="764704"/>
            <a:ext cx="8229600" cy="5361459"/>
          </a:xfrm>
        </p:spPr>
        <p:txBody>
          <a:bodyPr>
            <a:normAutofit fontScale="70000" lnSpcReduction="20000"/>
          </a:bodyPr>
          <a:lstStyle/>
          <a:p>
            <a:pPr marL="0" indent="0" algn="just">
              <a:buNone/>
            </a:pPr>
            <a:r>
              <a:rPr lang="ru-RU" dirty="0"/>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laws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existence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human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society</a:t>
            </a:r>
            <a:r>
              <a:rPr lang="ru-RU" sz="3400" dirty="0">
                <a:latin typeface="Times New Roman" pitchFamily="18" charset="0"/>
                <a:cs typeface="Times New Roman" pitchFamily="18" charset="0"/>
              </a:rPr>
              <a:t>;</a:t>
            </a:r>
            <a:br>
              <a:rPr lang="ru-RU" sz="3400" dirty="0">
                <a:latin typeface="Times New Roman" pitchFamily="18" charset="0"/>
                <a:cs typeface="Times New Roman" pitchFamily="18" charset="0"/>
              </a:rPr>
            </a:b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activities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technologies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activity</a:t>
            </a:r>
            <a:r>
              <a:rPr lang="ru-RU" sz="3400" dirty="0">
                <a:latin typeface="Times New Roman" pitchFamily="18" charset="0"/>
                <a:cs typeface="Times New Roman" pitchFamily="18" charset="0"/>
              </a:rPr>
              <a:t>.</a:t>
            </a:r>
          </a:p>
          <a:p>
            <a:pPr marL="0" indent="0" algn="just">
              <a:buNone/>
            </a:pPr>
            <a:r>
              <a:rPr lang="en-US" sz="3400" i="1" dirty="0">
                <a:latin typeface="Times New Roman" pitchFamily="18" charset="0"/>
                <a:cs typeface="Times New Roman" pitchFamily="18" charset="0"/>
              </a:rPr>
              <a:t> </a:t>
            </a:r>
            <a:endParaRPr lang="ru-RU" sz="3400" dirty="0">
              <a:latin typeface="Times New Roman" pitchFamily="18" charset="0"/>
              <a:cs typeface="Times New Roman" pitchFamily="18" charset="0"/>
            </a:endParaRPr>
          </a:p>
          <a:p>
            <a:pPr marL="0" indent="0" algn="just">
              <a:buNone/>
            </a:pPr>
            <a:r>
              <a:rPr lang="ru-RU" sz="3400" dirty="0">
                <a:latin typeface="Times New Roman" pitchFamily="18" charset="0"/>
                <a:cs typeface="Times New Roman" pitchFamily="18" charset="0"/>
              </a:rPr>
              <a:t>2) </a:t>
            </a:r>
            <a:r>
              <a:rPr lang="ru-RU" sz="3400" dirty="0" err="1">
                <a:latin typeface="Times New Roman" pitchFamily="18" charset="0"/>
                <a:cs typeface="Times New Roman" pitchFamily="18" charset="0"/>
              </a:rPr>
              <a:t>Experience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implementing</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methods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social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and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practical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social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and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experience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which</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embodied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knowledge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skills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and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habits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individual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who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have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learned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this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experience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Practical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experience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should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be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learned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at</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level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skills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For</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students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these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skills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divided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general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intellectual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general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special</a:t>
            </a:r>
            <a:r>
              <a:rPr lang="ru-RU" sz="3400" dirty="0">
                <a:latin typeface="Times New Roman" pitchFamily="18" charset="0"/>
                <a:cs typeface="Times New Roman" pitchFamily="18" charset="0"/>
              </a:rPr>
              <a:t>.</a:t>
            </a:r>
            <a:br>
              <a:rPr lang="ru-RU" sz="3400" dirty="0">
                <a:latin typeface="Times New Roman" pitchFamily="18" charset="0"/>
                <a:cs typeface="Times New Roman" pitchFamily="18" charset="0"/>
              </a:rPr>
            </a:br>
            <a:r>
              <a:rPr lang="ru-RU" sz="3400" dirty="0">
                <a:latin typeface="Times New Roman" pitchFamily="18" charset="0"/>
                <a:cs typeface="Times New Roman" pitchFamily="18" charset="0"/>
              </a:rPr>
              <a:t>3) </a:t>
            </a:r>
            <a:r>
              <a:rPr lang="ru-RU" sz="3400" dirty="0" err="1">
                <a:latin typeface="Times New Roman" pitchFamily="18" charset="0"/>
                <a:cs typeface="Times New Roman" pitchFamily="18" charset="0"/>
              </a:rPr>
              <a:t>Experience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creative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exploratory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activities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solve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new</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problems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that</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arise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before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society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and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process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professional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activity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It</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necessary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assimilate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it</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ensure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readiness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individual</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solve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new</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emerging</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problems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transform</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surrounding</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reality</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This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experience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designed</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to</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ensure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readiness</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of</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the</a:t>
            </a:r>
            <a:r>
              <a:rPr lang="ru-RU" sz="3400" dirty="0">
                <a:latin typeface="Times New Roman" pitchFamily="18" charset="0"/>
                <a:cs typeface="Times New Roman" pitchFamily="18" charset="0"/>
              </a:rPr>
              <a:t> </a:t>
            </a:r>
            <a:r>
              <a:rPr lang="ru-RU" sz="3400" dirty="0" err="1">
                <a:latin typeface="Times New Roman" pitchFamily="18" charset="0"/>
                <a:cs typeface="Times New Roman" pitchFamily="18" charset="0"/>
              </a:rPr>
              <a:t>individual</a:t>
            </a:r>
            <a:r>
              <a:rPr lang="ru-RU" sz="3400" dirty="0">
                <a:latin typeface="Times New Roman" pitchFamily="18" charset="0"/>
                <a:cs typeface="Times New Roman" pitchFamily="18" charset="0"/>
              </a:rPr>
              <a:t>:</a:t>
            </a:r>
          </a:p>
          <a:p>
            <a:pPr marL="0" indent="0">
              <a:buNone/>
            </a:pPr>
            <a:endParaRPr lang="ru-RU" dirty="0"/>
          </a:p>
          <a:p>
            <a:endParaRPr lang="ru-RU" dirty="0"/>
          </a:p>
        </p:txBody>
      </p:sp>
    </p:spTree>
    <p:extLst>
      <p:ext uri="{BB962C8B-B14F-4D97-AF65-F5344CB8AC3E}">
        <p14:creationId xmlns:p14="http://schemas.microsoft.com/office/powerpoint/2010/main" val="2111214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kk-KZ" sz="2400" dirty="0"/>
              <a:t>The content of education in pedagogy is defined as a set of systematized knowledge, skills and attitudes, as well as a certain level of development of cognitive forces and practical training, achieved as a result of teaching and educational work. This is the so-called knowledge-oriented approach to determining the essence of the content of education.</a:t>
            </a:r>
            <a:endParaRPr lang="ru-RU" sz="2400" dirty="0"/>
          </a:p>
          <a:p>
            <a:endParaRPr lang="ru-RU" dirty="0"/>
          </a:p>
        </p:txBody>
      </p:sp>
    </p:spTree>
    <p:extLst>
      <p:ext uri="{BB962C8B-B14F-4D97-AF65-F5344CB8AC3E}">
        <p14:creationId xmlns:p14="http://schemas.microsoft.com/office/powerpoint/2010/main" val="1858284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buNone/>
            </a:pPr>
            <a:r>
              <a:rPr lang="ru-RU" sz="2000" dirty="0" err="1">
                <a:latin typeface="Times New Roman" pitchFamily="18" charset="0"/>
                <a:cs typeface="Times New Roman" pitchFamily="18" charset="0"/>
              </a:rPr>
              <a:t>Transfer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existing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knowledge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skills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new</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situation</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Form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new</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ways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new</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situations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already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methods</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Combine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methods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new</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ways</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able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possible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solutions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emerging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problems</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4) </a:t>
            </a:r>
            <a:r>
              <a:rPr lang="ru-RU" sz="2000" i="1" dirty="0" err="1">
                <a:latin typeface="Times New Roman" pitchFamily="18" charset="0"/>
                <a:cs typeface="Times New Roman" pitchFamily="18" charset="0"/>
              </a:rPr>
              <a:t>The</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experience</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of</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the</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value</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system</a:t>
            </a:r>
            <a:r>
              <a:rPr lang="ru-RU" sz="2000" i="1" dirty="0">
                <a:latin typeface="Times New Roman" pitchFamily="18" charset="0"/>
                <a:cs typeface="Times New Roman" pitchFamily="18" charset="0"/>
              </a:rPr>
              <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objects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means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person's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professional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relation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surrounding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world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other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people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component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content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allows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form</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system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values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beliefs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ideals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his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worldview</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spiritual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sphere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individual</a:t>
            </a:r>
            <a:r>
              <a:rPr lang="ru-RU" sz="2000"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2227725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latin typeface="Times New Roman" pitchFamily="18" charset="0"/>
                <a:cs typeface="Times New Roman" pitchFamily="18" charset="0"/>
              </a:rPr>
              <a:t>3. </a:t>
            </a:r>
            <a:r>
              <a:rPr lang="ru-RU" sz="2400" i="1" dirty="0" err="1">
                <a:latin typeface="Times New Roman" pitchFamily="18" charset="0"/>
                <a:cs typeface="Times New Roman" pitchFamily="18" charset="0"/>
              </a:rPr>
              <a:t>State</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standard</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of</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education</a:t>
            </a:r>
            <a:r>
              <a:rPr lang="ru-RU" sz="2400" i="1"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p>
        </p:txBody>
      </p:sp>
      <p:sp>
        <p:nvSpPr>
          <p:cNvPr id="3" name="Объект 2"/>
          <p:cNvSpPr>
            <a:spLocks noGrp="1"/>
          </p:cNvSpPr>
          <p:nvPr>
            <p:ph idx="1"/>
          </p:nvPr>
        </p:nvSpPr>
        <p:spPr/>
        <p:txBody>
          <a:bodyPr>
            <a:normAutofit/>
          </a:bodyPr>
          <a:lstStyle/>
          <a:p>
            <a:pPr marL="0" indent="0">
              <a:buNone/>
            </a:pPr>
            <a:r>
              <a:rPr lang="ru-RU" sz="2400" dirty="0" err="1" smtClean="0">
                <a:latin typeface="Times New Roman" pitchFamily="18" charset="0"/>
                <a:cs typeface="Times New Roman" pitchFamily="18" charset="0"/>
              </a:rPr>
              <a:t>Educational</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program-program</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training</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specialty</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which</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determines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requirements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for</a:t>
            </a:r>
            <a:r>
              <a:rPr lang="ru-RU" sz="2400" dirty="0">
                <a:latin typeface="Times New Roman" pitchFamily="18" charset="0"/>
                <a:cs typeface="Times New Roman" pitchFamily="18" charset="0"/>
              </a:rPr>
              <a:t> a </a:t>
            </a:r>
            <a:r>
              <a:rPr lang="ru-RU" sz="2400" dirty="0" err="1">
                <a:latin typeface="Times New Roman" pitchFamily="18" charset="0"/>
                <a:cs typeface="Times New Roman" pitchFamily="18" charset="0"/>
              </a:rPr>
              <a:t>specialist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and</a:t>
            </a:r>
            <a:r>
              <a:rPr lang="ru-RU" sz="2400" dirty="0">
                <a:latin typeface="Times New Roman" pitchFamily="18" charset="0"/>
                <a:cs typeface="Times New Roman" pitchFamily="18" charset="0"/>
              </a:rPr>
              <a:t> a </a:t>
            </a:r>
            <a:r>
              <a:rPr lang="ru-RU" sz="2400" dirty="0" err="1">
                <a:latin typeface="Times New Roman" pitchFamily="18" charset="0"/>
                <a:cs typeface="Times New Roman" pitchFamily="18" charset="0"/>
              </a:rPr>
              <a:t>list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disciplines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education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Kazakhstan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higher</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professional</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education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carried</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out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accordance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with</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State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General</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Education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Standards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State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Educational</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Establishment</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standard</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education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is</a:t>
            </a:r>
            <a:r>
              <a:rPr lang="ru-RU" sz="2400" dirty="0">
                <a:latin typeface="Times New Roman" pitchFamily="18" charset="0"/>
                <a:cs typeface="Times New Roman" pitchFamily="18" charset="0"/>
              </a:rPr>
              <a:t> a </a:t>
            </a:r>
            <a:r>
              <a:rPr lang="ru-RU" sz="2400" dirty="0" err="1">
                <a:latin typeface="Times New Roman" pitchFamily="18" charset="0"/>
                <a:cs typeface="Times New Roman" pitchFamily="18" charset="0"/>
              </a:rPr>
              <a:t>system</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basic</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parameters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adopted</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as</a:t>
            </a:r>
            <a:r>
              <a:rPr lang="ru-RU" sz="2400" dirty="0">
                <a:latin typeface="Times New Roman" pitchFamily="18" charset="0"/>
                <a:cs typeface="Times New Roman" pitchFamily="18" charset="0"/>
              </a:rPr>
              <a:t> a </a:t>
            </a:r>
            <a:r>
              <a:rPr lang="ru-RU" sz="2400" dirty="0" err="1">
                <a:latin typeface="Times New Roman" pitchFamily="18" charset="0"/>
                <a:cs typeface="Times New Roman" pitchFamily="18" charset="0"/>
              </a:rPr>
              <a:t>state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standard</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education</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reflecting</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social</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ideal</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standard</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unifies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requirements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to</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minimum</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the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quality</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of</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education</a:t>
            </a:r>
            <a:r>
              <a:rPr lang="ru-RU" sz="2400" dirty="0">
                <a:latin typeface="Times New Roman" pitchFamily="18" charset="0"/>
                <a:cs typeface="Times New Roman" pitchFamily="18" charset="0"/>
              </a:rPr>
              <a:t>.</a:t>
            </a:r>
          </a:p>
          <a:p>
            <a:pPr marL="0" indent="0">
              <a:buNone/>
            </a:pPr>
            <a:r>
              <a:rPr lang="en-US" i="1" dirty="0"/>
              <a:t> </a:t>
            </a:r>
            <a:endParaRPr lang="ru-RU" dirty="0"/>
          </a:p>
          <a:p>
            <a:endParaRPr lang="ru-RU" dirty="0"/>
          </a:p>
        </p:txBody>
      </p:sp>
    </p:spTree>
    <p:extLst>
      <p:ext uri="{BB962C8B-B14F-4D97-AF65-F5344CB8AC3E}">
        <p14:creationId xmlns:p14="http://schemas.microsoft.com/office/powerpoint/2010/main" val="167478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kk-KZ" sz="2400" dirty="0">
                <a:latin typeface="Times New Roman" pitchFamily="18" charset="0"/>
                <a:cs typeface="Times New Roman" pitchFamily="18" charset="0"/>
              </a:rPr>
              <a:t>Another definition, the content of education - is the content of the process of progressive changes in the properties and qualities of the personality, a prerequisite for which is a specially organized activity. In this connection, it acts as the content of the triune integral process of education of the individual through the assimilation of experience, upbringing and development.</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492539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kk-KZ" sz="2400" dirty="0">
                <a:latin typeface="Times New Roman" pitchFamily="18" charset="0"/>
                <a:cs typeface="Times New Roman" pitchFamily="18" charset="0"/>
              </a:rPr>
              <a:t>Content education is one of the main tasks of educational institutions. It is important that students can learn the knowledge and can apply them in practice. In the last decade, in the light of the idea of humanizing education, the above-mentioned personality-oriented approach to revealing the essence of the content of education is increasingly affirmed. This approach was reflected in the works of I.Ya. Lerner and M.Skatkin, V.S. Lednev, B.M. Bim-Bad and A.V. Petrovsky.</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11156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kk-KZ" sz="2600" dirty="0">
                <a:latin typeface="Times New Roman" pitchFamily="18" charset="0"/>
                <a:cs typeface="Times New Roman" pitchFamily="18" charset="0"/>
              </a:rPr>
              <a:t>I.Ya. Lerner and M.N. Skatkin understands the pedagogically adapted system of knowledge, skills and abilities, the experience of creative activity and the experience of emotional-volitional attitudes, the assimilation of which is designed to ensure the formation of a fully developed personality prepared for the reproduction (preservation) and development of the material and spiritual culture of society. The overwhelming majority of teachers of foreign countries (USA, England, France, etc.) proposed to introduce into the content of education real situations from the life of society, universal human education.</a:t>
            </a:r>
            <a:endParaRPr lang="ru-RU" sz="26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914812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kk-KZ" sz="2400" dirty="0">
                <a:latin typeface="Times New Roman" pitchFamily="18" charset="0"/>
                <a:cs typeface="Times New Roman" pitchFamily="18" charset="0"/>
              </a:rPr>
              <a:t>The content of education is of a historical nature, since it is determined by the goals and objectives of education at a particular stage in the development of society. This means that it changes under the influence of the requirements of life, production and the level of development of scientific knowledge.</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Education as a social phenomenon arose from the pragmatic needs of people in knowledge that were necessary to ensure their livelihoods.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1946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kk-KZ" sz="2000" dirty="0">
                <a:latin typeface="Times New Roman" pitchFamily="18" charset="0"/>
                <a:cs typeface="Times New Roman" pitchFamily="18" charset="0"/>
              </a:rPr>
              <a:t>The accumulation and deepening of knowledge, the growth of the education of society led to the emergence of the cultural function of knowledge associated with the notions of the universe, man, art, etc. It is these two trends (pragmatic and culturological) that determined the direction in selecting the content of education in various cultures and civilizations. It should be noted that it was influenced by social factors associated with the stratification of society into social groups. </a:t>
            </a:r>
            <a:endParaRPr lang="ru-RU" sz="2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12191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kk-KZ" sz="2000" dirty="0">
                <a:latin typeface="Times New Roman" pitchFamily="18" charset="0"/>
                <a:cs typeface="Times New Roman" pitchFamily="18" charset="0"/>
              </a:rPr>
              <a:t>The nature of the content of education can be seen from the dynamics of personality change. Dynamics of the personality as a process of its formation is a change in the time properties and qualities of the subject, which is the essence of the ontogenetic development of man. It is carried out in the process of activity. In other words, activity has one of its products development of the subject itself. That's why it should be about teaching as a developing kind of activity. Theoretical content, teaching materials, pedagogical activity should correspond to the vision of the student as a person.</a:t>
            </a:r>
            <a:endParaRPr lang="ru-RU" sz="2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065527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600" dirty="0" err="1" smtClean="0">
                <a:latin typeface="Times New Roman" pitchFamily="18" charset="0"/>
                <a:cs typeface="Times New Roman" pitchFamily="18" charset="0"/>
              </a:rPr>
              <a:t>In</a:t>
            </a:r>
            <a:r>
              <a:rPr lang="ru-RU" sz="2600" dirty="0" smtClean="0">
                <a:latin typeface="Times New Roman" pitchFamily="18" charset="0"/>
                <a:cs typeface="Times New Roman" pitchFamily="18" charset="0"/>
              </a:rPr>
              <a:t> </a:t>
            </a:r>
            <a:r>
              <a:rPr lang="ru-RU" sz="2600" dirty="0" err="1">
                <a:latin typeface="Times New Roman" pitchFamily="18" charset="0"/>
                <a:cs typeface="Times New Roman" pitchFamily="18" charset="0"/>
              </a:rPr>
              <a:t>today's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democratic</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society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task</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forming</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people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who</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can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think</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freely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creatively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and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three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types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concepts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available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content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For</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example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pedagogical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adaptation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basis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sciences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implemented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process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school</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Secondly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new</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types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valuables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are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created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developed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Thirdly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content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linked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to</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production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and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consequently</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education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characterized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as</a:t>
            </a:r>
            <a:r>
              <a:rPr lang="ru-RU" sz="2600" dirty="0">
                <a:latin typeface="Times New Roman" pitchFamily="18" charset="0"/>
                <a:cs typeface="Times New Roman" pitchFamily="18" charset="0"/>
              </a:rPr>
              <a:t> a </a:t>
            </a:r>
            <a:r>
              <a:rPr lang="ru-RU" sz="2600" dirty="0" err="1">
                <a:latin typeface="Times New Roman" pitchFamily="18" charset="0"/>
                <a:cs typeface="Times New Roman" pitchFamily="18" charset="0"/>
              </a:rPr>
              <a:t>production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factor</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affecting</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person</a:t>
            </a:r>
            <a:r>
              <a:rPr lang="ru-RU" sz="2600" dirty="0">
                <a:latin typeface="Times New Roman" pitchFamily="18" charset="0"/>
                <a:cs typeface="Times New Roman" pitchFamily="18" charset="0"/>
              </a:rPr>
              <a:t>.</a:t>
            </a:r>
          </a:p>
          <a:p>
            <a:r>
              <a:rPr lang="ru-RU" sz="2600" dirty="0">
                <a:latin typeface="Times New Roman" pitchFamily="18" charset="0"/>
                <a:cs typeface="Times New Roman" pitchFamily="18" charset="0"/>
              </a:rPr>
              <a:t> 	I.F. </a:t>
            </a:r>
            <a:r>
              <a:rPr lang="ru-RU" sz="2600" dirty="0" err="1">
                <a:latin typeface="Times New Roman" pitchFamily="18" charset="0"/>
                <a:cs typeface="Times New Roman" pitchFamily="18" charset="0"/>
              </a:rPr>
              <a:t>Kharlamov</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considers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knowledge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skills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and</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abilities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that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students</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acquire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in</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the</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next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concept</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of</a:t>
            </a:r>
            <a:r>
              <a:rPr lang="ru-RU" sz="2600" dirty="0">
                <a:latin typeface="Times New Roman" pitchFamily="18" charset="0"/>
                <a:cs typeface="Times New Roman" pitchFamily="18" charset="0"/>
              </a:rPr>
              <a:t> </a:t>
            </a:r>
            <a:r>
              <a:rPr lang="ru-RU" sz="2600" dirty="0" err="1">
                <a:latin typeface="Times New Roman" pitchFamily="18" charset="0"/>
                <a:cs typeface="Times New Roman" pitchFamily="18" charset="0"/>
              </a:rPr>
              <a:t>content</a:t>
            </a:r>
            <a:r>
              <a:rPr lang="ru-RU" sz="2600" dirty="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val="38064091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1475</Words>
  <Application>Microsoft Office PowerPoint</Application>
  <PresentationFormat>Экран (4:3)</PresentationFormat>
  <Paragraphs>46</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Content of higher education.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Content of higher education </vt:lpstr>
      <vt:lpstr>Презентация PowerPoint</vt:lpstr>
      <vt:lpstr>  </vt:lpstr>
      <vt:lpstr>Презентация PowerPoint</vt:lpstr>
      <vt:lpstr>3. State standard of education.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6</cp:revision>
  <dcterms:created xsi:type="dcterms:W3CDTF">2018-10-14T12:18:13Z</dcterms:created>
  <dcterms:modified xsi:type="dcterms:W3CDTF">2018-10-14T13:04:20Z</dcterms:modified>
</cp:coreProperties>
</file>